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4"/>
  </p:notesMasterIdLst>
  <p:sldIdLst>
    <p:sldId id="256" r:id="rId2"/>
    <p:sldId id="257" r:id="rId3"/>
    <p:sldId id="284" r:id="rId4"/>
    <p:sldId id="334" r:id="rId5"/>
    <p:sldId id="335" r:id="rId6"/>
    <p:sldId id="336" r:id="rId7"/>
    <p:sldId id="337" r:id="rId8"/>
    <p:sldId id="339" r:id="rId9"/>
    <p:sldId id="347" r:id="rId10"/>
    <p:sldId id="340" r:id="rId11"/>
    <p:sldId id="341" r:id="rId12"/>
    <p:sldId id="342" r:id="rId13"/>
    <p:sldId id="343" r:id="rId14"/>
    <p:sldId id="338" r:id="rId15"/>
    <p:sldId id="344" r:id="rId16"/>
    <p:sldId id="345" r:id="rId17"/>
    <p:sldId id="346" r:id="rId18"/>
    <p:sldId id="349" r:id="rId19"/>
    <p:sldId id="364" r:id="rId20"/>
    <p:sldId id="348" r:id="rId21"/>
    <p:sldId id="350" r:id="rId22"/>
    <p:sldId id="351" r:id="rId23"/>
    <p:sldId id="352" r:id="rId24"/>
    <p:sldId id="353" r:id="rId25"/>
    <p:sldId id="354" r:id="rId26"/>
    <p:sldId id="355" r:id="rId27"/>
    <p:sldId id="412" r:id="rId28"/>
    <p:sldId id="358" r:id="rId29"/>
    <p:sldId id="357" r:id="rId30"/>
    <p:sldId id="359" r:id="rId31"/>
    <p:sldId id="360" r:id="rId32"/>
    <p:sldId id="361" r:id="rId33"/>
    <p:sldId id="362" r:id="rId34"/>
    <p:sldId id="363" r:id="rId35"/>
    <p:sldId id="365" r:id="rId36"/>
    <p:sldId id="410" r:id="rId37"/>
    <p:sldId id="366" r:id="rId38"/>
    <p:sldId id="367" r:id="rId39"/>
    <p:sldId id="371" r:id="rId40"/>
    <p:sldId id="372" r:id="rId41"/>
    <p:sldId id="373" r:id="rId42"/>
    <p:sldId id="374" r:id="rId43"/>
    <p:sldId id="368" r:id="rId44"/>
    <p:sldId id="369" r:id="rId45"/>
    <p:sldId id="380" r:id="rId46"/>
    <p:sldId id="370" r:id="rId47"/>
    <p:sldId id="375" r:id="rId48"/>
    <p:sldId id="376" r:id="rId49"/>
    <p:sldId id="377" r:id="rId50"/>
    <p:sldId id="413" r:id="rId51"/>
    <p:sldId id="378" r:id="rId52"/>
    <p:sldId id="381" r:id="rId53"/>
    <p:sldId id="383" r:id="rId54"/>
    <p:sldId id="384" r:id="rId55"/>
    <p:sldId id="389" r:id="rId56"/>
    <p:sldId id="385" r:id="rId57"/>
    <p:sldId id="386" r:id="rId58"/>
    <p:sldId id="387" r:id="rId59"/>
    <p:sldId id="388" r:id="rId60"/>
    <p:sldId id="390" r:id="rId61"/>
    <p:sldId id="391" r:id="rId62"/>
    <p:sldId id="392" r:id="rId63"/>
    <p:sldId id="393" r:id="rId64"/>
    <p:sldId id="394" r:id="rId65"/>
    <p:sldId id="395" r:id="rId66"/>
    <p:sldId id="396" r:id="rId67"/>
    <p:sldId id="397" r:id="rId68"/>
    <p:sldId id="400" r:id="rId69"/>
    <p:sldId id="398" r:id="rId70"/>
    <p:sldId id="399" r:id="rId71"/>
    <p:sldId id="401" r:id="rId72"/>
    <p:sldId id="402" r:id="rId73"/>
    <p:sldId id="403" r:id="rId74"/>
    <p:sldId id="404" r:id="rId75"/>
    <p:sldId id="405" r:id="rId76"/>
    <p:sldId id="406" r:id="rId77"/>
    <p:sldId id="407" r:id="rId78"/>
    <p:sldId id="409" r:id="rId79"/>
    <p:sldId id="414" r:id="rId80"/>
    <p:sldId id="408" r:id="rId81"/>
    <p:sldId id="411" r:id="rId82"/>
    <p:sldId id="290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4BEF"/>
    <a:srgbClr val="9259A3"/>
    <a:srgbClr val="F36F7B"/>
    <a:srgbClr val="38C3FF"/>
    <a:srgbClr val="FF5056"/>
    <a:srgbClr val="00FFF0"/>
    <a:srgbClr val="1D1D1D"/>
    <a:srgbClr val="FF7E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95"/>
    <p:restoredTop sz="90746"/>
  </p:normalViewPr>
  <p:slideViewPr>
    <p:cSldViewPr snapToGrid="0">
      <p:cViewPr varScale="1">
        <p:scale>
          <a:sx n="118" d="100"/>
          <a:sy n="118" d="100"/>
        </p:scale>
        <p:origin x="4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6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09C731-82F5-9843-A66A-5F789A6443B6}" type="doc">
      <dgm:prSet loTypeId="urn:microsoft.com/office/officeart/2005/8/layout/orgChart1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1A62BD4-A824-E143-9257-D733097F86BA}">
      <dgm:prSet phldrT="[Text]"/>
      <dgm:spPr/>
      <dgm:t>
        <a:bodyPr/>
        <a:lstStyle/>
        <a:p>
          <a:pPr rtl="0"/>
          <a:r>
            <a:rPr lang="en-US" dirty="0">
              <a:latin typeface="Poppins" pitchFamily="2" charset="77"/>
              <a:cs typeface="Poppins" pitchFamily="2" charset="77"/>
            </a:rPr>
            <a:t>&lt;html&gt;</a:t>
          </a:r>
        </a:p>
      </dgm:t>
    </dgm:pt>
    <dgm:pt modelId="{4715D1B6-E090-D14B-A757-A7CCA474FAD6}" type="parTrans" cxnId="{9C06DFC5-FFC0-784F-A3B4-2F98637EBFDA}">
      <dgm:prSet/>
      <dgm:spPr/>
      <dgm:t>
        <a:bodyPr/>
        <a:lstStyle/>
        <a:p>
          <a:endParaRPr lang="en-US"/>
        </a:p>
      </dgm:t>
    </dgm:pt>
    <dgm:pt modelId="{2010F225-DA21-F444-AADB-F26C2FA21F26}" type="sibTrans" cxnId="{9C06DFC5-FFC0-784F-A3B4-2F98637EBFDA}">
      <dgm:prSet/>
      <dgm:spPr/>
      <dgm:t>
        <a:bodyPr/>
        <a:lstStyle/>
        <a:p>
          <a:endParaRPr lang="en-US"/>
        </a:p>
      </dgm:t>
    </dgm:pt>
    <dgm:pt modelId="{ADE2B49A-7CBA-1B44-911D-CB97AE9340D2}" type="asst">
      <dgm:prSet phldrT="[Text]"/>
      <dgm:spPr/>
      <dgm:t>
        <a:bodyPr/>
        <a:lstStyle/>
        <a:p>
          <a:r>
            <a:rPr lang="en-US" dirty="0">
              <a:latin typeface="Poppins" pitchFamily="2" charset="77"/>
              <a:cs typeface="Poppins" pitchFamily="2" charset="77"/>
            </a:rPr>
            <a:t>&lt;head&gt;</a:t>
          </a:r>
        </a:p>
      </dgm:t>
    </dgm:pt>
    <dgm:pt modelId="{75779159-7A04-2C4F-BC55-C923EDA8BEA9}" type="parTrans" cxnId="{FF054D8B-485F-4A4B-8A37-FE34CC5F0807}">
      <dgm:prSet/>
      <dgm:spPr/>
      <dgm:t>
        <a:bodyPr/>
        <a:lstStyle/>
        <a:p>
          <a:endParaRPr lang="en-US"/>
        </a:p>
      </dgm:t>
    </dgm:pt>
    <dgm:pt modelId="{274F2BAF-4798-344B-8F03-3DAD78097CF6}" type="sibTrans" cxnId="{FF054D8B-485F-4A4B-8A37-FE34CC5F0807}">
      <dgm:prSet/>
      <dgm:spPr/>
      <dgm:t>
        <a:bodyPr/>
        <a:lstStyle/>
        <a:p>
          <a:endParaRPr lang="en-US"/>
        </a:p>
      </dgm:t>
    </dgm:pt>
    <dgm:pt modelId="{8D56FC78-D815-A34A-BB6D-7D0429E7764E}">
      <dgm:prSet phldrT="[Text]"/>
      <dgm:spPr/>
      <dgm:t>
        <a:bodyPr/>
        <a:lstStyle/>
        <a:p>
          <a:r>
            <a:rPr lang="en-US">
              <a:latin typeface="Poppins" pitchFamily="2" charset="77"/>
              <a:cs typeface="Poppins" pitchFamily="2" charset="77"/>
            </a:rPr>
            <a:t>&lt;script&gt;</a:t>
          </a:r>
          <a:endParaRPr lang="en-US" dirty="0">
            <a:latin typeface="Poppins" pitchFamily="2" charset="77"/>
            <a:cs typeface="Poppins" pitchFamily="2" charset="77"/>
          </a:endParaRPr>
        </a:p>
      </dgm:t>
    </dgm:pt>
    <dgm:pt modelId="{3000D368-9C85-E541-AF7C-7B69B0AF8D25}" type="parTrans" cxnId="{C201664E-D5F4-CB46-A5BA-587DF95B5E9E}">
      <dgm:prSet/>
      <dgm:spPr/>
      <dgm:t>
        <a:bodyPr/>
        <a:lstStyle/>
        <a:p>
          <a:endParaRPr lang="en-US"/>
        </a:p>
      </dgm:t>
    </dgm:pt>
    <dgm:pt modelId="{3F9D9435-FE75-AE46-B8ED-195C259A08D9}" type="sibTrans" cxnId="{C201664E-D5F4-CB46-A5BA-587DF95B5E9E}">
      <dgm:prSet/>
      <dgm:spPr/>
      <dgm:t>
        <a:bodyPr/>
        <a:lstStyle/>
        <a:p>
          <a:endParaRPr lang="en-US"/>
        </a:p>
      </dgm:t>
    </dgm:pt>
    <dgm:pt modelId="{5B395429-E8BB-1646-BAB6-081C56618A59}" type="asst">
      <dgm:prSet phldrT="[Text]"/>
      <dgm:spPr/>
      <dgm:t>
        <a:bodyPr/>
        <a:lstStyle/>
        <a:p>
          <a:r>
            <a:rPr lang="en-US" dirty="0">
              <a:latin typeface="Poppins" pitchFamily="2" charset="77"/>
              <a:cs typeface="Poppins" pitchFamily="2" charset="77"/>
            </a:rPr>
            <a:t>&lt;body&gt;</a:t>
          </a:r>
        </a:p>
      </dgm:t>
    </dgm:pt>
    <dgm:pt modelId="{98EA0FD9-0E4E-7B47-BB1A-B7426251B8BC}" type="parTrans" cxnId="{286FAFF0-E6F9-6F47-9DED-45F965DC2615}">
      <dgm:prSet/>
      <dgm:spPr/>
      <dgm:t>
        <a:bodyPr/>
        <a:lstStyle/>
        <a:p>
          <a:endParaRPr lang="en-US"/>
        </a:p>
      </dgm:t>
    </dgm:pt>
    <dgm:pt modelId="{EB325644-B16B-AF44-BB43-F7FB60824FEB}" type="sibTrans" cxnId="{286FAFF0-E6F9-6F47-9DED-45F965DC2615}">
      <dgm:prSet/>
      <dgm:spPr/>
      <dgm:t>
        <a:bodyPr/>
        <a:lstStyle/>
        <a:p>
          <a:endParaRPr lang="en-US"/>
        </a:p>
      </dgm:t>
    </dgm:pt>
    <dgm:pt modelId="{FCA8A1D9-492B-2140-A75B-2E8CF09632ED}" type="asst">
      <dgm:prSet phldrT="[Text]"/>
      <dgm:spPr/>
      <dgm:t>
        <a:bodyPr/>
        <a:lstStyle/>
        <a:p>
          <a:r>
            <a:rPr lang="en-US" dirty="0">
              <a:latin typeface="Poppins" pitchFamily="2" charset="77"/>
              <a:cs typeface="Poppins" pitchFamily="2" charset="77"/>
            </a:rPr>
            <a:t>Page Metadata</a:t>
          </a:r>
        </a:p>
      </dgm:t>
    </dgm:pt>
    <dgm:pt modelId="{74E404A3-27BA-CA44-A433-10F79A30F1C6}" type="parTrans" cxnId="{9EB246F4-6EDC-DD47-8E26-4C7B98781BB4}">
      <dgm:prSet/>
      <dgm:spPr/>
      <dgm:t>
        <a:bodyPr/>
        <a:lstStyle/>
        <a:p>
          <a:endParaRPr lang="en-US"/>
        </a:p>
      </dgm:t>
    </dgm:pt>
    <dgm:pt modelId="{C0F53157-7EE8-6D42-B332-5117FBDB6702}" type="sibTrans" cxnId="{9EB246F4-6EDC-DD47-8E26-4C7B98781BB4}">
      <dgm:prSet/>
      <dgm:spPr/>
      <dgm:t>
        <a:bodyPr/>
        <a:lstStyle/>
        <a:p>
          <a:endParaRPr lang="en-US"/>
        </a:p>
      </dgm:t>
    </dgm:pt>
    <dgm:pt modelId="{22CD1A5D-A5B5-DF44-884D-ABA3D55F57D3}">
      <dgm:prSet phldrT="[Text]"/>
      <dgm:spPr/>
      <dgm:t>
        <a:bodyPr/>
        <a:lstStyle/>
        <a:p>
          <a:pPr rtl="0"/>
          <a:r>
            <a:rPr lang="en-US" dirty="0">
              <a:latin typeface="Poppins" pitchFamily="2" charset="77"/>
              <a:cs typeface="Poppins" pitchFamily="2" charset="77"/>
            </a:rPr>
            <a:t>!DOCTYPE html</a:t>
          </a:r>
        </a:p>
      </dgm:t>
    </dgm:pt>
    <dgm:pt modelId="{4A0903C6-E8BF-0D4D-A74E-B0747413BF4B}" type="parTrans" cxnId="{312FAC80-1F74-4442-A301-1DA48A30C90E}">
      <dgm:prSet/>
      <dgm:spPr/>
      <dgm:t>
        <a:bodyPr/>
        <a:lstStyle/>
        <a:p>
          <a:endParaRPr lang="en-US"/>
        </a:p>
      </dgm:t>
    </dgm:pt>
    <dgm:pt modelId="{9BDE713A-478A-D640-A445-56F89EB61930}" type="sibTrans" cxnId="{312FAC80-1F74-4442-A301-1DA48A30C90E}">
      <dgm:prSet/>
      <dgm:spPr/>
      <dgm:t>
        <a:bodyPr/>
        <a:lstStyle/>
        <a:p>
          <a:endParaRPr lang="en-US"/>
        </a:p>
      </dgm:t>
    </dgm:pt>
    <dgm:pt modelId="{5F4832A2-2FE8-1641-9288-91FF1A1999BB}" type="asst">
      <dgm:prSet phldrT="[Text]"/>
      <dgm:spPr/>
      <dgm:t>
        <a:bodyPr/>
        <a:lstStyle/>
        <a:p>
          <a:r>
            <a:rPr lang="en-US" dirty="0">
              <a:latin typeface="Poppins" pitchFamily="2" charset="77"/>
              <a:cs typeface="Poppins" pitchFamily="2" charset="77"/>
            </a:rPr>
            <a:t>&lt;style&gt; or &lt;link&gt;</a:t>
          </a:r>
        </a:p>
      </dgm:t>
    </dgm:pt>
    <dgm:pt modelId="{19CDFD0C-4C7B-6B45-B7AC-D6A0198720C1}" type="parTrans" cxnId="{31828312-860F-E74B-81AB-CCD0339E77F8}">
      <dgm:prSet/>
      <dgm:spPr/>
      <dgm:t>
        <a:bodyPr/>
        <a:lstStyle/>
        <a:p>
          <a:endParaRPr lang="en-US"/>
        </a:p>
      </dgm:t>
    </dgm:pt>
    <dgm:pt modelId="{1512974A-DF76-614E-A8A8-BF6F24C72A0B}" type="sibTrans" cxnId="{31828312-860F-E74B-81AB-CCD0339E77F8}">
      <dgm:prSet/>
      <dgm:spPr/>
      <dgm:t>
        <a:bodyPr/>
        <a:lstStyle/>
        <a:p>
          <a:endParaRPr lang="en-US"/>
        </a:p>
      </dgm:t>
    </dgm:pt>
    <dgm:pt modelId="{69D65366-086D-2745-8A80-34CE051482F0}">
      <dgm:prSet phldrT="[Text]"/>
      <dgm:spPr/>
      <dgm:t>
        <a:bodyPr/>
        <a:lstStyle/>
        <a:p>
          <a:r>
            <a:rPr lang="en-US" dirty="0">
              <a:latin typeface="Poppins" pitchFamily="2" charset="77"/>
              <a:cs typeface="Poppins" pitchFamily="2" charset="77"/>
            </a:rPr>
            <a:t>HTML for Page Content</a:t>
          </a:r>
        </a:p>
      </dgm:t>
    </dgm:pt>
    <dgm:pt modelId="{D8F9039B-ECA5-CB4E-8DEF-D69EBCEC0B5D}" type="sibTrans" cxnId="{60F89C25-BB6F-114D-B0A2-F009B2630AA5}">
      <dgm:prSet/>
      <dgm:spPr/>
      <dgm:t>
        <a:bodyPr/>
        <a:lstStyle/>
        <a:p>
          <a:endParaRPr lang="en-US"/>
        </a:p>
      </dgm:t>
    </dgm:pt>
    <dgm:pt modelId="{13A52735-C563-2549-B920-D9163694C80F}" type="parTrans" cxnId="{60F89C25-BB6F-114D-B0A2-F009B2630AA5}">
      <dgm:prSet/>
      <dgm:spPr/>
      <dgm:t>
        <a:bodyPr/>
        <a:lstStyle/>
        <a:p>
          <a:endParaRPr lang="en-US"/>
        </a:p>
      </dgm:t>
    </dgm:pt>
    <dgm:pt modelId="{7B72B04F-CB34-0E40-92CE-8C7091ABFECF}" type="pres">
      <dgm:prSet presAssocID="{6A09C731-82F5-9843-A66A-5F789A6443B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A267F4E-8AB3-DE4C-9778-95F57B44EBE5}" type="pres">
      <dgm:prSet presAssocID="{22CD1A5D-A5B5-DF44-884D-ABA3D55F57D3}" presName="hierRoot1" presStyleCnt="0">
        <dgm:presLayoutVars>
          <dgm:hierBranch val="init"/>
        </dgm:presLayoutVars>
      </dgm:prSet>
      <dgm:spPr/>
    </dgm:pt>
    <dgm:pt modelId="{DAFB3CC5-78BD-0C44-8E93-A3F79FF847DD}" type="pres">
      <dgm:prSet presAssocID="{22CD1A5D-A5B5-DF44-884D-ABA3D55F57D3}" presName="rootComposite1" presStyleCnt="0"/>
      <dgm:spPr/>
    </dgm:pt>
    <dgm:pt modelId="{D6B6B07F-2110-A940-A45C-9F1F757BDEE6}" type="pres">
      <dgm:prSet presAssocID="{22CD1A5D-A5B5-DF44-884D-ABA3D55F57D3}" presName="rootText1" presStyleLbl="node0" presStyleIdx="0" presStyleCnt="2">
        <dgm:presLayoutVars>
          <dgm:chPref val="3"/>
        </dgm:presLayoutVars>
      </dgm:prSet>
      <dgm:spPr/>
    </dgm:pt>
    <dgm:pt modelId="{6B6944DE-24E3-0147-825D-CFE3DA745468}" type="pres">
      <dgm:prSet presAssocID="{22CD1A5D-A5B5-DF44-884D-ABA3D55F57D3}" presName="rootConnector1" presStyleLbl="node1" presStyleIdx="0" presStyleCnt="0"/>
      <dgm:spPr/>
    </dgm:pt>
    <dgm:pt modelId="{8D71FD65-FBB9-6F49-9C46-FF5CA8567466}" type="pres">
      <dgm:prSet presAssocID="{22CD1A5D-A5B5-DF44-884D-ABA3D55F57D3}" presName="hierChild2" presStyleCnt="0"/>
      <dgm:spPr/>
    </dgm:pt>
    <dgm:pt modelId="{4B690CFE-415F-3B42-877B-B72186E100C6}" type="pres">
      <dgm:prSet presAssocID="{22CD1A5D-A5B5-DF44-884D-ABA3D55F57D3}" presName="hierChild3" presStyleCnt="0"/>
      <dgm:spPr/>
    </dgm:pt>
    <dgm:pt modelId="{7962CF5C-90B3-2C4E-8422-DC81EDF5CE40}" type="pres">
      <dgm:prSet presAssocID="{C1A62BD4-A824-E143-9257-D733097F86BA}" presName="hierRoot1" presStyleCnt="0">
        <dgm:presLayoutVars>
          <dgm:hierBranch val="init"/>
        </dgm:presLayoutVars>
      </dgm:prSet>
      <dgm:spPr/>
    </dgm:pt>
    <dgm:pt modelId="{E77EF157-B9F1-5542-9A90-8A52AA8F74BD}" type="pres">
      <dgm:prSet presAssocID="{C1A62BD4-A824-E143-9257-D733097F86BA}" presName="rootComposite1" presStyleCnt="0"/>
      <dgm:spPr/>
    </dgm:pt>
    <dgm:pt modelId="{DCA12F04-5638-4042-B064-6A18ABF1267D}" type="pres">
      <dgm:prSet presAssocID="{C1A62BD4-A824-E143-9257-D733097F86BA}" presName="rootText1" presStyleLbl="node0" presStyleIdx="1" presStyleCnt="2" custLinFactNeighborX="-1901" custLinFactNeighborY="-5002">
        <dgm:presLayoutVars>
          <dgm:chPref val="3"/>
        </dgm:presLayoutVars>
      </dgm:prSet>
      <dgm:spPr/>
    </dgm:pt>
    <dgm:pt modelId="{2D641C5A-012C-C743-9311-0F55B1BAC841}" type="pres">
      <dgm:prSet presAssocID="{C1A62BD4-A824-E143-9257-D733097F86BA}" presName="rootConnector1" presStyleLbl="node1" presStyleIdx="0" presStyleCnt="0"/>
      <dgm:spPr/>
    </dgm:pt>
    <dgm:pt modelId="{8626B216-064C-534E-8B3B-D3F6B717DB33}" type="pres">
      <dgm:prSet presAssocID="{C1A62BD4-A824-E143-9257-D733097F86BA}" presName="hierChild2" presStyleCnt="0"/>
      <dgm:spPr/>
    </dgm:pt>
    <dgm:pt modelId="{99125068-8DED-7847-A312-221ED0AB8AFC}" type="pres">
      <dgm:prSet presAssocID="{C1A62BD4-A824-E143-9257-D733097F86BA}" presName="hierChild3" presStyleCnt="0"/>
      <dgm:spPr/>
    </dgm:pt>
    <dgm:pt modelId="{0FF2C4E3-30D4-E642-A1BC-560449CEB468}" type="pres">
      <dgm:prSet presAssocID="{75779159-7A04-2C4F-BC55-C923EDA8BEA9}" presName="Name111" presStyleLbl="parChTrans1D2" presStyleIdx="0" presStyleCnt="2"/>
      <dgm:spPr/>
    </dgm:pt>
    <dgm:pt modelId="{A55B4901-D6A3-5143-B614-A47EFBBE5643}" type="pres">
      <dgm:prSet presAssocID="{ADE2B49A-7CBA-1B44-911D-CB97AE9340D2}" presName="hierRoot3" presStyleCnt="0">
        <dgm:presLayoutVars>
          <dgm:hierBranch val="init"/>
        </dgm:presLayoutVars>
      </dgm:prSet>
      <dgm:spPr/>
    </dgm:pt>
    <dgm:pt modelId="{E8203A00-6E86-094D-89FF-8CBFC2A9C4C5}" type="pres">
      <dgm:prSet presAssocID="{ADE2B49A-7CBA-1B44-911D-CB97AE9340D2}" presName="rootComposite3" presStyleCnt="0"/>
      <dgm:spPr/>
    </dgm:pt>
    <dgm:pt modelId="{9F8F0B44-110B-DB47-B7F0-73E092EA7307}" type="pres">
      <dgm:prSet presAssocID="{ADE2B49A-7CBA-1B44-911D-CB97AE9340D2}" presName="rootText3" presStyleLbl="asst1" presStyleIdx="0" presStyleCnt="4">
        <dgm:presLayoutVars>
          <dgm:chPref val="3"/>
        </dgm:presLayoutVars>
      </dgm:prSet>
      <dgm:spPr/>
    </dgm:pt>
    <dgm:pt modelId="{8E553B9A-9F6A-E24E-893E-9D50AD417CDC}" type="pres">
      <dgm:prSet presAssocID="{ADE2B49A-7CBA-1B44-911D-CB97AE9340D2}" presName="rootConnector3" presStyleLbl="asst1" presStyleIdx="0" presStyleCnt="4"/>
      <dgm:spPr/>
    </dgm:pt>
    <dgm:pt modelId="{F7E63056-4767-2946-A9CB-4B8C05279780}" type="pres">
      <dgm:prSet presAssocID="{ADE2B49A-7CBA-1B44-911D-CB97AE9340D2}" presName="hierChild6" presStyleCnt="0"/>
      <dgm:spPr/>
    </dgm:pt>
    <dgm:pt modelId="{12FDAF68-3601-AB49-92DA-7C60E9C921A4}" type="pres">
      <dgm:prSet presAssocID="{ADE2B49A-7CBA-1B44-911D-CB97AE9340D2}" presName="hierChild7" presStyleCnt="0"/>
      <dgm:spPr/>
    </dgm:pt>
    <dgm:pt modelId="{ABDA189E-E398-4842-89A8-F35E9F48AD30}" type="pres">
      <dgm:prSet presAssocID="{74E404A3-27BA-CA44-A433-10F79A30F1C6}" presName="Name111" presStyleLbl="parChTrans1D3" presStyleIdx="0" presStyleCnt="4"/>
      <dgm:spPr/>
    </dgm:pt>
    <dgm:pt modelId="{138B460A-F2FD-6645-8B95-42F0109FB85D}" type="pres">
      <dgm:prSet presAssocID="{FCA8A1D9-492B-2140-A75B-2E8CF09632ED}" presName="hierRoot3" presStyleCnt="0">
        <dgm:presLayoutVars>
          <dgm:hierBranch val="init"/>
        </dgm:presLayoutVars>
      </dgm:prSet>
      <dgm:spPr/>
    </dgm:pt>
    <dgm:pt modelId="{8AD5D219-B507-3644-9E62-E9FE77F4A2B4}" type="pres">
      <dgm:prSet presAssocID="{FCA8A1D9-492B-2140-A75B-2E8CF09632ED}" presName="rootComposite3" presStyleCnt="0"/>
      <dgm:spPr/>
    </dgm:pt>
    <dgm:pt modelId="{4D3A9434-E999-CC46-B9CF-972D2AAE9332}" type="pres">
      <dgm:prSet presAssocID="{FCA8A1D9-492B-2140-A75B-2E8CF09632ED}" presName="rootText3" presStyleLbl="asst1" presStyleIdx="1" presStyleCnt="4">
        <dgm:presLayoutVars>
          <dgm:chPref val="3"/>
        </dgm:presLayoutVars>
      </dgm:prSet>
      <dgm:spPr/>
    </dgm:pt>
    <dgm:pt modelId="{0ED23AC4-7852-F947-AD0C-26CB617C5BDA}" type="pres">
      <dgm:prSet presAssocID="{FCA8A1D9-492B-2140-A75B-2E8CF09632ED}" presName="rootConnector3" presStyleLbl="asst1" presStyleIdx="1" presStyleCnt="4"/>
      <dgm:spPr/>
    </dgm:pt>
    <dgm:pt modelId="{C3C7EF42-9962-674F-AB56-439F54DDFDBA}" type="pres">
      <dgm:prSet presAssocID="{FCA8A1D9-492B-2140-A75B-2E8CF09632ED}" presName="hierChild6" presStyleCnt="0"/>
      <dgm:spPr/>
    </dgm:pt>
    <dgm:pt modelId="{789B0DB5-0016-5349-B2A8-E09792B53442}" type="pres">
      <dgm:prSet presAssocID="{FCA8A1D9-492B-2140-A75B-2E8CF09632ED}" presName="hierChild7" presStyleCnt="0"/>
      <dgm:spPr/>
    </dgm:pt>
    <dgm:pt modelId="{88CB9F18-6EAF-7C4F-9368-BA71A736BADA}" type="pres">
      <dgm:prSet presAssocID="{19CDFD0C-4C7B-6B45-B7AC-D6A0198720C1}" presName="Name111" presStyleLbl="parChTrans1D3" presStyleIdx="1" presStyleCnt="4"/>
      <dgm:spPr/>
    </dgm:pt>
    <dgm:pt modelId="{9647389D-E572-BD4D-8F9D-88C10CFE94C6}" type="pres">
      <dgm:prSet presAssocID="{5F4832A2-2FE8-1641-9288-91FF1A1999BB}" presName="hierRoot3" presStyleCnt="0">
        <dgm:presLayoutVars>
          <dgm:hierBranch val="init"/>
        </dgm:presLayoutVars>
      </dgm:prSet>
      <dgm:spPr/>
    </dgm:pt>
    <dgm:pt modelId="{32FDCD3D-536A-A34C-B96E-DC1E0A4C745B}" type="pres">
      <dgm:prSet presAssocID="{5F4832A2-2FE8-1641-9288-91FF1A1999BB}" presName="rootComposite3" presStyleCnt="0"/>
      <dgm:spPr/>
    </dgm:pt>
    <dgm:pt modelId="{B450683C-FCDE-1845-B517-7D0B1B9B1277}" type="pres">
      <dgm:prSet presAssocID="{5F4832A2-2FE8-1641-9288-91FF1A1999BB}" presName="rootText3" presStyleLbl="asst1" presStyleIdx="2" presStyleCnt="4">
        <dgm:presLayoutVars>
          <dgm:chPref val="3"/>
        </dgm:presLayoutVars>
      </dgm:prSet>
      <dgm:spPr/>
    </dgm:pt>
    <dgm:pt modelId="{CC38DE06-7BFB-A94E-8730-07B838C0B2C4}" type="pres">
      <dgm:prSet presAssocID="{5F4832A2-2FE8-1641-9288-91FF1A1999BB}" presName="rootConnector3" presStyleLbl="asst1" presStyleIdx="2" presStyleCnt="4"/>
      <dgm:spPr/>
    </dgm:pt>
    <dgm:pt modelId="{7C2C1EEF-E670-4B43-B038-5B7C42689BD4}" type="pres">
      <dgm:prSet presAssocID="{5F4832A2-2FE8-1641-9288-91FF1A1999BB}" presName="hierChild6" presStyleCnt="0"/>
      <dgm:spPr/>
    </dgm:pt>
    <dgm:pt modelId="{30446D8A-4E4C-4049-AD89-4BF03DD05762}" type="pres">
      <dgm:prSet presAssocID="{5F4832A2-2FE8-1641-9288-91FF1A1999BB}" presName="hierChild7" presStyleCnt="0"/>
      <dgm:spPr/>
    </dgm:pt>
    <dgm:pt modelId="{1FA1B1D7-E3DE-9449-84A1-ECC8FCBDD23C}" type="pres">
      <dgm:prSet presAssocID="{98EA0FD9-0E4E-7B47-BB1A-B7426251B8BC}" presName="Name111" presStyleLbl="parChTrans1D2" presStyleIdx="1" presStyleCnt="2"/>
      <dgm:spPr/>
    </dgm:pt>
    <dgm:pt modelId="{AFD42C3E-ACA1-6644-BCC0-C6A5270011F2}" type="pres">
      <dgm:prSet presAssocID="{5B395429-E8BB-1646-BAB6-081C56618A59}" presName="hierRoot3" presStyleCnt="0">
        <dgm:presLayoutVars>
          <dgm:hierBranch val="init"/>
        </dgm:presLayoutVars>
      </dgm:prSet>
      <dgm:spPr/>
    </dgm:pt>
    <dgm:pt modelId="{D642F7BF-CE46-DC48-AAA4-B1C579D616C3}" type="pres">
      <dgm:prSet presAssocID="{5B395429-E8BB-1646-BAB6-081C56618A59}" presName="rootComposite3" presStyleCnt="0"/>
      <dgm:spPr/>
    </dgm:pt>
    <dgm:pt modelId="{E1AA488B-D7C7-044B-95D9-D9586259DD27}" type="pres">
      <dgm:prSet presAssocID="{5B395429-E8BB-1646-BAB6-081C56618A59}" presName="rootText3" presStyleLbl="asst1" presStyleIdx="3" presStyleCnt="4">
        <dgm:presLayoutVars>
          <dgm:chPref val="3"/>
        </dgm:presLayoutVars>
      </dgm:prSet>
      <dgm:spPr/>
    </dgm:pt>
    <dgm:pt modelId="{C92CC574-3866-6043-B0E6-DC62152DD3CF}" type="pres">
      <dgm:prSet presAssocID="{5B395429-E8BB-1646-BAB6-081C56618A59}" presName="rootConnector3" presStyleLbl="asst1" presStyleIdx="3" presStyleCnt="4"/>
      <dgm:spPr/>
    </dgm:pt>
    <dgm:pt modelId="{29E4CFD5-A23E-9C42-9C82-68696BC8F328}" type="pres">
      <dgm:prSet presAssocID="{5B395429-E8BB-1646-BAB6-081C56618A59}" presName="hierChild6" presStyleCnt="0"/>
      <dgm:spPr/>
    </dgm:pt>
    <dgm:pt modelId="{E698136C-4317-054A-ACE2-9657EC4EFF25}" type="pres">
      <dgm:prSet presAssocID="{3000D368-9C85-E541-AF7C-7B69B0AF8D25}" presName="Name37" presStyleLbl="parChTrans1D3" presStyleIdx="2" presStyleCnt="4"/>
      <dgm:spPr/>
    </dgm:pt>
    <dgm:pt modelId="{7B14F795-E833-BC4B-9E06-C19DEFC6D383}" type="pres">
      <dgm:prSet presAssocID="{8D56FC78-D815-A34A-BB6D-7D0429E7764E}" presName="hierRoot2" presStyleCnt="0">
        <dgm:presLayoutVars>
          <dgm:hierBranch val="init"/>
        </dgm:presLayoutVars>
      </dgm:prSet>
      <dgm:spPr/>
    </dgm:pt>
    <dgm:pt modelId="{03F5A674-278B-334C-9D72-E053883EAA43}" type="pres">
      <dgm:prSet presAssocID="{8D56FC78-D815-A34A-BB6D-7D0429E7764E}" presName="rootComposite" presStyleCnt="0"/>
      <dgm:spPr/>
    </dgm:pt>
    <dgm:pt modelId="{302BAF9F-2ED1-9D40-AA33-FD5FE0C458B0}" type="pres">
      <dgm:prSet presAssocID="{8D56FC78-D815-A34A-BB6D-7D0429E7764E}" presName="rootText" presStyleLbl="node3" presStyleIdx="0" presStyleCnt="2">
        <dgm:presLayoutVars>
          <dgm:chPref val="3"/>
        </dgm:presLayoutVars>
      </dgm:prSet>
      <dgm:spPr/>
    </dgm:pt>
    <dgm:pt modelId="{5354EB7D-5025-7146-983F-15C5433313A6}" type="pres">
      <dgm:prSet presAssocID="{8D56FC78-D815-A34A-BB6D-7D0429E7764E}" presName="rootConnector" presStyleLbl="node3" presStyleIdx="0" presStyleCnt="2"/>
      <dgm:spPr/>
    </dgm:pt>
    <dgm:pt modelId="{4214F78D-CEEE-6C4C-B2BF-59F9A0358783}" type="pres">
      <dgm:prSet presAssocID="{8D56FC78-D815-A34A-BB6D-7D0429E7764E}" presName="hierChild4" presStyleCnt="0"/>
      <dgm:spPr/>
    </dgm:pt>
    <dgm:pt modelId="{3C267DBE-47B2-ED4D-995F-C9198A62E05F}" type="pres">
      <dgm:prSet presAssocID="{8D56FC78-D815-A34A-BB6D-7D0429E7764E}" presName="hierChild5" presStyleCnt="0"/>
      <dgm:spPr/>
    </dgm:pt>
    <dgm:pt modelId="{7CD868A5-2928-5640-ADBF-D2DE525B8FCB}" type="pres">
      <dgm:prSet presAssocID="{13A52735-C563-2549-B920-D9163694C80F}" presName="Name37" presStyleLbl="parChTrans1D3" presStyleIdx="3" presStyleCnt="4"/>
      <dgm:spPr/>
    </dgm:pt>
    <dgm:pt modelId="{161C4710-A6F0-374A-AC3F-492C9E930754}" type="pres">
      <dgm:prSet presAssocID="{69D65366-086D-2745-8A80-34CE051482F0}" presName="hierRoot2" presStyleCnt="0">
        <dgm:presLayoutVars>
          <dgm:hierBranch val="init"/>
        </dgm:presLayoutVars>
      </dgm:prSet>
      <dgm:spPr/>
    </dgm:pt>
    <dgm:pt modelId="{147D5041-5817-9C47-906D-F0E086FD15D0}" type="pres">
      <dgm:prSet presAssocID="{69D65366-086D-2745-8A80-34CE051482F0}" presName="rootComposite" presStyleCnt="0"/>
      <dgm:spPr/>
    </dgm:pt>
    <dgm:pt modelId="{0B372206-1A68-6F42-92C9-32B1A61BE92F}" type="pres">
      <dgm:prSet presAssocID="{69D65366-086D-2745-8A80-34CE051482F0}" presName="rootText" presStyleLbl="node3" presStyleIdx="1" presStyleCnt="2" custLinFactX="-34732" custLinFactNeighborX="-100000" custLinFactNeighborY="-19304">
        <dgm:presLayoutVars>
          <dgm:chPref val="3"/>
        </dgm:presLayoutVars>
      </dgm:prSet>
      <dgm:spPr/>
    </dgm:pt>
    <dgm:pt modelId="{237CBDD6-E5EA-8347-9453-232E77E9CD35}" type="pres">
      <dgm:prSet presAssocID="{69D65366-086D-2745-8A80-34CE051482F0}" presName="rootConnector" presStyleLbl="node3" presStyleIdx="1" presStyleCnt="2"/>
      <dgm:spPr/>
    </dgm:pt>
    <dgm:pt modelId="{F4233E3A-F102-414F-91BB-E935483ABA9C}" type="pres">
      <dgm:prSet presAssocID="{69D65366-086D-2745-8A80-34CE051482F0}" presName="hierChild4" presStyleCnt="0"/>
      <dgm:spPr/>
    </dgm:pt>
    <dgm:pt modelId="{77EF27D4-15CB-544F-9F8A-819923D2A58D}" type="pres">
      <dgm:prSet presAssocID="{69D65366-086D-2745-8A80-34CE051482F0}" presName="hierChild5" presStyleCnt="0"/>
      <dgm:spPr/>
    </dgm:pt>
    <dgm:pt modelId="{4B1B76D4-4D47-1549-967C-B89E757ADB30}" type="pres">
      <dgm:prSet presAssocID="{5B395429-E8BB-1646-BAB6-081C56618A59}" presName="hierChild7" presStyleCnt="0"/>
      <dgm:spPr/>
    </dgm:pt>
  </dgm:ptLst>
  <dgm:cxnLst>
    <dgm:cxn modelId="{7093D505-6B6F-6B4E-A7A7-3C17A17AFFF7}" type="presOf" srcId="{6A09C731-82F5-9843-A66A-5F789A6443B6}" destId="{7B72B04F-CB34-0E40-92CE-8C7091ABFECF}" srcOrd="0" destOrd="0" presId="urn:microsoft.com/office/officeart/2005/8/layout/orgChart1"/>
    <dgm:cxn modelId="{31828312-860F-E74B-81AB-CCD0339E77F8}" srcId="{ADE2B49A-7CBA-1B44-911D-CB97AE9340D2}" destId="{5F4832A2-2FE8-1641-9288-91FF1A1999BB}" srcOrd="1" destOrd="0" parTransId="{19CDFD0C-4C7B-6B45-B7AC-D6A0198720C1}" sibTransId="{1512974A-DF76-614E-A8A8-BF6F24C72A0B}"/>
    <dgm:cxn modelId="{24D75313-AEF2-194C-BA1F-41E03BF94DFC}" type="presOf" srcId="{5B395429-E8BB-1646-BAB6-081C56618A59}" destId="{C92CC574-3866-6043-B0E6-DC62152DD3CF}" srcOrd="1" destOrd="0" presId="urn:microsoft.com/office/officeart/2005/8/layout/orgChart1"/>
    <dgm:cxn modelId="{60F89C25-BB6F-114D-B0A2-F009B2630AA5}" srcId="{5B395429-E8BB-1646-BAB6-081C56618A59}" destId="{69D65366-086D-2745-8A80-34CE051482F0}" srcOrd="1" destOrd="0" parTransId="{13A52735-C563-2549-B920-D9163694C80F}" sibTransId="{D8F9039B-ECA5-CB4E-8DEF-D69EBCEC0B5D}"/>
    <dgm:cxn modelId="{715DD626-F680-1C48-AEEB-26A8CB58C6F4}" type="presOf" srcId="{8D56FC78-D815-A34A-BB6D-7D0429E7764E}" destId="{5354EB7D-5025-7146-983F-15C5433313A6}" srcOrd="1" destOrd="0" presId="urn:microsoft.com/office/officeart/2005/8/layout/orgChart1"/>
    <dgm:cxn modelId="{4AA7292E-7D12-A742-B1DB-B9F0DFB7BE8B}" type="presOf" srcId="{ADE2B49A-7CBA-1B44-911D-CB97AE9340D2}" destId="{9F8F0B44-110B-DB47-B7F0-73E092EA7307}" srcOrd="0" destOrd="0" presId="urn:microsoft.com/office/officeart/2005/8/layout/orgChart1"/>
    <dgm:cxn modelId="{9B058D44-B8D8-084D-AABB-00BDF23EFD58}" type="presOf" srcId="{3000D368-9C85-E541-AF7C-7B69B0AF8D25}" destId="{E698136C-4317-054A-ACE2-9657EC4EFF25}" srcOrd="0" destOrd="0" presId="urn:microsoft.com/office/officeart/2005/8/layout/orgChart1"/>
    <dgm:cxn modelId="{A331174B-22F6-4749-A3FF-E5ADB8885068}" type="presOf" srcId="{22CD1A5D-A5B5-DF44-884D-ABA3D55F57D3}" destId="{D6B6B07F-2110-A940-A45C-9F1F757BDEE6}" srcOrd="0" destOrd="0" presId="urn:microsoft.com/office/officeart/2005/8/layout/orgChart1"/>
    <dgm:cxn modelId="{C201664E-D5F4-CB46-A5BA-587DF95B5E9E}" srcId="{5B395429-E8BB-1646-BAB6-081C56618A59}" destId="{8D56FC78-D815-A34A-BB6D-7D0429E7764E}" srcOrd="0" destOrd="0" parTransId="{3000D368-9C85-E541-AF7C-7B69B0AF8D25}" sibTransId="{3F9D9435-FE75-AE46-B8ED-195C259A08D9}"/>
    <dgm:cxn modelId="{5645D15A-B81F-F64D-BC73-C063E4513EB4}" type="presOf" srcId="{ADE2B49A-7CBA-1B44-911D-CB97AE9340D2}" destId="{8E553B9A-9F6A-E24E-893E-9D50AD417CDC}" srcOrd="1" destOrd="0" presId="urn:microsoft.com/office/officeart/2005/8/layout/orgChart1"/>
    <dgm:cxn modelId="{1981A75C-1967-F546-B7C5-EEE70E4CC6CA}" type="presOf" srcId="{5B395429-E8BB-1646-BAB6-081C56618A59}" destId="{E1AA488B-D7C7-044B-95D9-D9586259DD27}" srcOrd="0" destOrd="0" presId="urn:microsoft.com/office/officeart/2005/8/layout/orgChart1"/>
    <dgm:cxn modelId="{9CBEF669-0F65-4A45-AE21-17F5D8DAE5F9}" type="presOf" srcId="{13A52735-C563-2549-B920-D9163694C80F}" destId="{7CD868A5-2928-5640-ADBF-D2DE525B8FCB}" srcOrd="0" destOrd="0" presId="urn:microsoft.com/office/officeart/2005/8/layout/orgChart1"/>
    <dgm:cxn modelId="{90BAFF79-3CB5-5749-A6A2-B4C94B7443D6}" type="presOf" srcId="{FCA8A1D9-492B-2140-A75B-2E8CF09632ED}" destId="{0ED23AC4-7852-F947-AD0C-26CB617C5BDA}" srcOrd="1" destOrd="0" presId="urn:microsoft.com/office/officeart/2005/8/layout/orgChart1"/>
    <dgm:cxn modelId="{BDBBD07E-86BD-4141-88F5-446FE9D07A6A}" type="presOf" srcId="{C1A62BD4-A824-E143-9257-D733097F86BA}" destId="{2D641C5A-012C-C743-9311-0F55B1BAC841}" srcOrd="1" destOrd="0" presId="urn:microsoft.com/office/officeart/2005/8/layout/orgChart1"/>
    <dgm:cxn modelId="{312FAC80-1F74-4442-A301-1DA48A30C90E}" srcId="{6A09C731-82F5-9843-A66A-5F789A6443B6}" destId="{22CD1A5D-A5B5-DF44-884D-ABA3D55F57D3}" srcOrd="0" destOrd="0" parTransId="{4A0903C6-E8BF-0D4D-A74E-B0747413BF4B}" sibTransId="{9BDE713A-478A-D640-A445-56F89EB61930}"/>
    <dgm:cxn modelId="{B92DC880-CAC3-B74D-90D8-EAEDB4F451A3}" type="presOf" srcId="{FCA8A1D9-492B-2140-A75B-2E8CF09632ED}" destId="{4D3A9434-E999-CC46-B9CF-972D2AAE9332}" srcOrd="0" destOrd="0" presId="urn:microsoft.com/office/officeart/2005/8/layout/orgChart1"/>
    <dgm:cxn modelId="{EAE49888-366A-5446-B307-86FCCAA0A496}" type="presOf" srcId="{19CDFD0C-4C7B-6B45-B7AC-D6A0198720C1}" destId="{88CB9F18-6EAF-7C4F-9368-BA71A736BADA}" srcOrd="0" destOrd="0" presId="urn:microsoft.com/office/officeart/2005/8/layout/orgChart1"/>
    <dgm:cxn modelId="{FF054D8B-485F-4A4B-8A37-FE34CC5F0807}" srcId="{C1A62BD4-A824-E143-9257-D733097F86BA}" destId="{ADE2B49A-7CBA-1B44-911D-CB97AE9340D2}" srcOrd="0" destOrd="0" parTransId="{75779159-7A04-2C4F-BC55-C923EDA8BEA9}" sibTransId="{274F2BAF-4798-344B-8F03-3DAD78097CF6}"/>
    <dgm:cxn modelId="{ABE7B992-6BCB-2B44-BA24-9117DCE39A1F}" type="presOf" srcId="{74E404A3-27BA-CA44-A433-10F79A30F1C6}" destId="{ABDA189E-E398-4842-89A8-F35E9F48AD30}" srcOrd="0" destOrd="0" presId="urn:microsoft.com/office/officeart/2005/8/layout/orgChart1"/>
    <dgm:cxn modelId="{73678793-8270-FD4E-AE81-11B2AD936507}" type="presOf" srcId="{22CD1A5D-A5B5-DF44-884D-ABA3D55F57D3}" destId="{6B6944DE-24E3-0147-825D-CFE3DA745468}" srcOrd="1" destOrd="0" presId="urn:microsoft.com/office/officeart/2005/8/layout/orgChart1"/>
    <dgm:cxn modelId="{0A8C21A3-CB7D-B94F-95D0-3F45D12A5050}" type="presOf" srcId="{C1A62BD4-A824-E143-9257-D733097F86BA}" destId="{DCA12F04-5638-4042-B064-6A18ABF1267D}" srcOrd="0" destOrd="0" presId="urn:microsoft.com/office/officeart/2005/8/layout/orgChart1"/>
    <dgm:cxn modelId="{F77AA0A9-3EC9-274E-9668-7E56D6A88CC6}" type="presOf" srcId="{69D65366-086D-2745-8A80-34CE051482F0}" destId="{237CBDD6-E5EA-8347-9453-232E77E9CD35}" srcOrd="1" destOrd="0" presId="urn:microsoft.com/office/officeart/2005/8/layout/orgChart1"/>
    <dgm:cxn modelId="{128289B1-4455-8A40-AA9D-52C506E76C0B}" type="presOf" srcId="{98EA0FD9-0E4E-7B47-BB1A-B7426251B8BC}" destId="{1FA1B1D7-E3DE-9449-84A1-ECC8FCBDD23C}" srcOrd="0" destOrd="0" presId="urn:microsoft.com/office/officeart/2005/8/layout/orgChart1"/>
    <dgm:cxn modelId="{9236BFB3-290E-8443-8627-B5D8017BA016}" type="presOf" srcId="{5F4832A2-2FE8-1641-9288-91FF1A1999BB}" destId="{B450683C-FCDE-1845-B517-7D0B1B9B1277}" srcOrd="0" destOrd="0" presId="urn:microsoft.com/office/officeart/2005/8/layout/orgChart1"/>
    <dgm:cxn modelId="{5A37C2BC-AA91-8B4E-B44C-1B72FD0148CD}" type="presOf" srcId="{5F4832A2-2FE8-1641-9288-91FF1A1999BB}" destId="{CC38DE06-7BFB-A94E-8730-07B838C0B2C4}" srcOrd="1" destOrd="0" presId="urn:microsoft.com/office/officeart/2005/8/layout/orgChart1"/>
    <dgm:cxn modelId="{3C5460C1-028C-5F43-B36C-1A34E1264832}" type="presOf" srcId="{75779159-7A04-2C4F-BC55-C923EDA8BEA9}" destId="{0FF2C4E3-30D4-E642-A1BC-560449CEB468}" srcOrd="0" destOrd="0" presId="urn:microsoft.com/office/officeart/2005/8/layout/orgChart1"/>
    <dgm:cxn modelId="{9C06DFC5-FFC0-784F-A3B4-2F98637EBFDA}" srcId="{6A09C731-82F5-9843-A66A-5F789A6443B6}" destId="{C1A62BD4-A824-E143-9257-D733097F86BA}" srcOrd="1" destOrd="0" parTransId="{4715D1B6-E090-D14B-A757-A7CCA474FAD6}" sibTransId="{2010F225-DA21-F444-AADB-F26C2FA21F26}"/>
    <dgm:cxn modelId="{C4B6E9DF-9B3D-7342-8FFF-29490730E1CD}" type="presOf" srcId="{69D65366-086D-2745-8A80-34CE051482F0}" destId="{0B372206-1A68-6F42-92C9-32B1A61BE92F}" srcOrd="0" destOrd="0" presId="urn:microsoft.com/office/officeart/2005/8/layout/orgChart1"/>
    <dgm:cxn modelId="{EB6A8CEA-E919-FD43-9DE0-96DE8283D599}" type="presOf" srcId="{8D56FC78-D815-A34A-BB6D-7D0429E7764E}" destId="{302BAF9F-2ED1-9D40-AA33-FD5FE0C458B0}" srcOrd="0" destOrd="0" presId="urn:microsoft.com/office/officeart/2005/8/layout/orgChart1"/>
    <dgm:cxn modelId="{286FAFF0-E6F9-6F47-9DED-45F965DC2615}" srcId="{C1A62BD4-A824-E143-9257-D733097F86BA}" destId="{5B395429-E8BB-1646-BAB6-081C56618A59}" srcOrd="1" destOrd="0" parTransId="{98EA0FD9-0E4E-7B47-BB1A-B7426251B8BC}" sibTransId="{EB325644-B16B-AF44-BB43-F7FB60824FEB}"/>
    <dgm:cxn modelId="{9EB246F4-6EDC-DD47-8E26-4C7B98781BB4}" srcId="{ADE2B49A-7CBA-1B44-911D-CB97AE9340D2}" destId="{FCA8A1D9-492B-2140-A75B-2E8CF09632ED}" srcOrd="0" destOrd="0" parTransId="{74E404A3-27BA-CA44-A433-10F79A30F1C6}" sibTransId="{C0F53157-7EE8-6D42-B332-5117FBDB6702}"/>
    <dgm:cxn modelId="{2CAB4B7F-EB46-BA44-938F-DAFD8BEA5760}" type="presParOf" srcId="{7B72B04F-CB34-0E40-92CE-8C7091ABFECF}" destId="{DA267F4E-8AB3-DE4C-9778-95F57B44EBE5}" srcOrd="0" destOrd="0" presId="urn:microsoft.com/office/officeart/2005/8/layout/orgChart1"/>
    <dgm:cxn modelId="{49A1A8CE-5F88-7F44-AA52-96F1981B5BD8}" type="presParOf" srcId="{DA267F4E-8AB3-DE4C-9778-95F57B44EBE5}" destId="{DAFB3CC5-78BD-0C44-8E93-A3F79FF847DD}" srcOrd="0" destOrd="0" presId="urn:microsoft.com/office/officeart/2005/8/layout/orgChart1"/>
    <dgm:cxn modelId="{BFBDF699-19E7-0C46-B4BA-9A94F448C1EB}" type="presParOf" srcId="{DAFB3CC5-78BD-0C44-8E93-A3F79FF847DD}" destId="{D6B6B07F-2110-A940-A45C-9F1F757BDEE6}" srcOrd="0" destOrd="0" presId="urn:microsoft.com/office/officeart/2005/8/layout/orgChart1"/>
    <dgm:cxn modelId="{BE6DDFCD-7515-9240-BA7C-5040943E396D}" type="presParOf" srcId="{DAFB3CC5-78BD-0C44-8E93-A3F79FF847DD}" destId="{6B6944DE-24E3-0147-825D-CFE3DA745468}" srcOrd="1" destOrd="0" presId="urn:microsoft.com/office/officeart/2005/8/layout/orgChart1"/>
    <dgm:cxn modelId="{90B4B276-C88B-7F46-9AF3-48F42FAD3AAF}" type="presParOf" srcId="{DA267F4E-8AB3-DE4C-9778-95F57B44EBE5}" destId="{8D71FD65-FBB9-6F49-9C46-FF5CA8567466}" srcOrd="1" destOrd="0" presId="urn:microsoft.com/office/officeart/2005/8/layout/orgChart1"/>
    <dgm:cxn modelId="{D8B9FB81-EF5A-944C-AB7E-C1A395353039}" type="presParOf" srcId="{DA267F4E-8AB3-DE4C-9778-95F57B44EBE5}" destId="{4B690CFE-415F-3B42-877B-B72186E100C6}" srcOrd="2" destOrd="0" presId="urn:microsoft.com/office/officeart/2005/8/layout/orgChart1"/>
    <dgm:cxn modelId="{DEF7AF98-AF58-3041-B35F-07599EF5A872}" type="presParOf" srcId="{7B72B04F-CB34-0E40-92CE-8C7091ABFECF}" destId="{7962CF5C-90B3-2C4E-8422-DC81EDF5CE40}" srcOrd="1" destOrd="0" presId="urn:microsoft.com/office/officeart/2005/8/layout/orgChart1"/>
    <dgm:cxn modelId="{3A2E5D9E-0D44-F94C-8CDD-795A1BCE5180}" type="presParOf" srcId="{7962CF5C-90B3-2C4E-8422-DC81EDF5CE40}" destId="{E77EF157-B9F1-5542-9A90-8A52AA8F74BD}" srcOrd="0" destOrd="0" presId="urn:microsoft.com/office/officeart/2005/8/layout/orgChart1"/>
    <dgm:cxn modelId="{3287A174-CBA9-604A-912A-2F2970A0E203}" type="presParOf" srcId="{E77EF157-B9F1-5542-9A90-8A52AA8F74BD}" destId="{DCA12F04-5638-4042-B064-6A18ABF1267D}" srcOrd="0" destOrd="0" presId="urn:microsoft.com/office/officeart/2005/8/layout/orgChart1"/>
    <dgm:cxn modelId="{DC2CE9C7-16C4-D849-B7E4-E45267CD78BA}" type="presParOf" srcId="{E77EF157-B9F1-5542-9A90-8A52AA8F74BD}" destId="{2D641C5A-012C-C743-9311-0F55B1BAC841}" srcOrd="1" destOrd="0" presId="urn:microsoft.com/office/officeart/2005/8/layout/orgChart1"/>
    <dgm:cxn modelId="{5700407D-76EA-F243-9283-998A70743187}" type="presParOf" srcId="{7962CF5C-90B3-2C4E-8422-DC81EDF5CE40}" destId="{8626B216-064C-534E-8B3B-D3F6B717DB33}" srcOrd="1" destOrd="0" presId="urn:microsoft.com/office/officeart/2005/8/layout/orgChart1"/>
    <dgm:cxn modelId="{30345BBE-B8E0-D24F-8525-20C6B374EA10}" type="presParOf" srcId="{7962CF5C-90B3-2C4E-8422-DC81EDF5CE40}" destId="{99125068-8DED-7847-A312-221ED0AB8AFC}" srcOrd="2" destOrd="0" presId="urn:microsoft.com/office/officeart/2005/8/layout/orgChart1"/>
    <dgm:cxn modelId="{17DB5C8E-56C8-EC44-BB9C-42CF008D9B3D}" type="presParOf" srcId="{99125068-8DED-7847-A312-221ED0AB8AFC}" destId="{0FF2C4E3-30D4-E642-A1BC-560449CEB468}" srcOrd="0" destOrd="0" presId="urn:microsoft.com/office/officeart/2005/8/layout/orgChart1"/>
    <dgm:cxn modelId="{E19A97E7-3F7E-BB42-86CC-2B7CD6CE0E62}" type="presParOf" srcId="{99125068-8DED-7847-A312-221ED0AB8AFC}" destId="{A55B4901-D6A3-5143-B614-A47EFBBE5643}" srcOrd="1" destOrd="0" presId="urn:microsoft.com/office/officeart/2005/8/layout/orgChart1"/>
    <dgm:cxn modelId="{469A80F8-704E-5D4F-9EB2-71A6AD45E250}" type="presParOf" srcId="{A55B4901-D6A3-5143-B614-A47EFBBE5643}" destId="{E8203A00-6E86-094D-89FF-8CBFC2A9C4C5}" srcOrd="0" destOrd="0" presId="urn:microsoft.com/office/officeart/2005/8/layout/orgChart1"/>
    <dgm:cxn modelId="{2F97460E-43F8-F344-8157-61C630B76844}" type="presParOf" srcId="{E8203A00-6E86-094D-89FF-8CBFC2A9C4C5}" destId="{9F8F0B44-110B-DB47-B7F0-73E092EA7307}" srcOrd="0" destOrd="0" presId="urn:microsoft.com/office/officeart/2005/8/layout/orgChart1"/>
    <dgm:cxn modelId="{23C2F1A0-6CCB-6A4E-AB9E-47BA3ACA0958}" type="presParOf" srcId="{E8203A00-6E86-094D-89FF-8CBFC2A9C4C5}" destId="{8E553B9A-9F6A-E24E-893E-9D50AD417CDC}" srcOrd="1" destOrd="0" presId="urn:microsoft.com/office/officeart/2005/8/layout/orgChart1"/>
    <dgm:cxn modelId="{CCC6C99A-39D6-6A4E-9056-E6301BE5651E}" type="presParOf" srcId="{A55B4901-D6A3-5143-B614-A47EFBBE5643}" destId="{F7E63056-4767-2946-A9CB-4B8C05279780}" srcOrd="1" destOrd="0" presId="urn:microsoft.com/office/officeart/2005/8/layout/orgChart1"/>
    <dgm:cxn modelId="{DFC30967-7F62-9943-BFD0-81C7724010C7}" type="presParOf" srcId="{A55B4901-D6A3-5143-B614-A47EFBBE5643}" destId="{12FDAF68-3601-AB49-92DA-7C60E9C921A4}" srcOrd="2" destOrd="0" presId="urn:microsoft.com/office/officeart/2005/8/layout/orgChart1"/>
    <dgm:cxn modelId="{2ED73EFE-43C9-374A-A76A-908C198C3CFD}" type="presParOf" srcId="{12FDAF68-3601-AB49-92DA-7C60E9C921A4}" destId="{ABDA189E-E398-4842-89A8-F35E9F48AD30}" srcOrd="0" destOrd="0" presId="urn:microsoft.com/office/officeart/2005/8/layout/orgChart1"/>
    <dgm:cxn modelId="{9DEFACAE-46AA-9142-8999-9B6F3DF15E0E}" type="presParOf" srcId="{12FDAF68-3601-AB49-92DA-7C60E9C921A4}" destId="{138B460A-F2FD-6645-8B95-42F0109FB85D}" srcOrd="1" destOrd="0" presId="urn:microsoft.com/office/officeart/2005/8/layout/orgChart1"/>
    <dgm:cxn modelId="{226AE5B2-BDAC-6545-8FC1-F7511A976F93}" type="presParOf" srcId="{138B460A-F2FD-6645-8B95-42F0109FB85D}" destId="{8AD5D219-B507-3644-9E62-E9FE77F4A2B4}" srcOrd="0" destOrd="0" presId="urn:microsoft.com/office/officeart/2005/8/layout/orgChart1"/>
    <dgm:cxn modelId="{0F139088-3ED5-9C41-ADC3-9E45C922AAA5}" type="presParOf" srcId="{8AD5D219-B507-3644-9E62-E9FE77F4A2B4}" destId="{4D3A9434-E999-CC46-B9CF-972D2AAE9332}" srcOrd="0" destOrd="0" presId="urn:microsoft.com/office/officeart/2005/8/layout/orgChart1"/>
    <dgm:cxn modelId="{065E7284-50DD-6949-A45A-62C3B54E3403}" type="presParOf" srcId="{8AD5D219-B507-3644-9E62-E9FE77F4A2B4}" destId="{0ED23AC4-7852-F947-AD0C-26CB617C5BDA}" srcOrd="1" destOrd="0" presId="urn:microsoft.com/office/officeart/2005/8/layout/orgChart1"/>
    <dgm:cxn modelId="{CCF03DC1-3D7B-CD43-8E5B-6926C7453BC9}" type="presParOf" srcId="{138B460A-F2FD-6645-8B95-42F0109FB85D}" destId="{C3C7EF42-9962-674F-AB56-439F54DDFDBA}" srcOrd="1" destOrd="0" presId="urn:microsoft.com/office/officeart/2005/8/layout/orgChart1"/>
    <dgm:cxn modelId="{04C18534-88C3-CF47-A67D-E8133C929B65}" type="presParOf" srcId="{138B460A-F2FD-6645-8B95-42F0109FB85D}" destId="{789B0DB5-0016-5349-B2A8-E09792B53442}" srcOrd="2" destOrd="0" presId="urn:microsoft.com/office/officeart/2005/8/layout/orgChart1"/>
    <dgm:cxn modelId="{03EC138C-A49E-CB4D-96C4-6520CB034020}" type="presParOf" srcId="{12FDAF68-3601-AB49-92DA-7C60E9C921A4}" destId="{88CB9F18-6EAF-7C4F-9368-BA71A736BADA}" srcOrd="2" destOrd="0" presId="urn:microsoft.com/office/officeart/2005/8/layout/orgChart1"/>
    <dgm:cxn modelId="{41539418-2B4D-9840-9295-168CB083AC9C}" type="presParOf" srcId="{12FDAF68-3601-AB49-92DA-7C60E9C921A4}" destId="{9647389D-E572-BD4D-8F9D-88C10CFE94C6}" srcOrd="3" destOrd="0" presId="urn:microsoft.com/office/officeart/2005/8/layout/orgChart1"/>
    <dgm:cxn modelId="{70EE555A-9A10-0A4E-A58A-178FBBD34ADB}" type="presParOf" srcId="{9647389D-E572-BD4D-8F9D-88C10CFE94C6}" destId="{32FDCD3D-536A-A34C-B96E-DC1E0A4C745B}" srcOrd="0" destOrd="0" presId="urn:microsoft.com/office/officeart/2005/8/layout/orgChart1"/>
    <dgm:cxn modelId="{5A7D8793-0B9D-6A48-A888-9EF56A73060E}" type="presParOf" srcId="{32FDCD3D-536A-A34C-B96E-DC1E0A4C745B}" destId="{B450683C-FCDE-1845-B517-7D0B1B9B1277}" srcOrd="0" destOrd="0" presId="urn:microsoft.com/office/officeart/2005/8/layout/orgChart1"/>
    <dgm:cxn modelId="{F667E791-1C29-7649-B1A4-53E594C20546}" type="presParOf" srcId="{32FDCD3D-536A-A34C-B96E-DC1E0A4C745B}" destId="{CC38DE06-7BFB-A94E-8730-07B838C0B2C4}" srcOrd="1" destOrd="0" presId="urn:microsoft.com/office/officeart/2005/8/layout/orgChart1"/>
    <dgm:cxn modelId="{8D4D12BB-D972-3649-A9D7-4982C9EF1A11}" type="presParOf" srcId="{9647389D-E572-BD4D-8F9D-88C10CFE94C6}" destId="{7C2C1EEF-E670-4B43-B038-5B7C42689BD4}" srcOrd="1" destOrd="0" presId="urn:microsoft.com/office/officeart/2005/8/layout/orgChart1"/>
    <dgm:cxn modelId="{AB0ED070-4C87-AD4E-A08C-80CEC74EDFB3}" type="presParOf" srcId="{9647389D-E572-BD4D-8F9D-88C10CFE94C6}" destId="{30446D8A-4E4C-4049-AD89-4BF03DD05762}" srcOrd="2" destOrd="0" presId="urn:microsoft.com/office/officeart/2005/8/layout/orgChart1"/>
    <dgm:cxn modelId="{5E1BABB3-8876-A149-92F3-7C27086979AB}" type="presParOf" srcId="{99125068-8DED-7847-A312-221ED0AB8AFC}" destId="{1FA1B1D7-E3DE-9449-84A1-ECC8FCBDD23C}" srcOrd="2" destOrd="0" presId="urn:microsoft.com/office/officeart/2005/8/layout/orgChart1"/>
    <dgm:cxn modelId="{89E1987F-4CE0-EB4F-9CD7-5323672D81A0}" type="presParOf" srcId="{99125068-8DED-7847-A312-221ED0AB8AFC}" destId="{AFD42C3E-ACA1-6644-BCC0-C6A5270011F2}" srcOrd="3" destOrd="0" presId="urn:microsoft.com/office/officeart/2005/8/layout/orgChart1"/>
    <dgm:cxn modelId="{9AED4602-7E8A-3B40-B522-77E3C80C05BB}" type="presParOf" srcId="{AFD42C3E-ACA1-6644-BCC0-C6A5270011F2}" destId="{D642F7BF-CE46-DC48-AAA4-B1C579D616C3}" srcOrd="0" destOrd="0" presId="urn:microsoft.com/office/officeart/2005/8/layout/orgChart1"/>
    <dgm:cxn modelId="{6B08289F-8751-F248-9739-F389F7E69953}" type="presParOf" srcId="{D642F7BF-CE46-DC48-AAA4-B1C579D616C3}" destId="{E1AA488B-D7C7-044B-95D9-D9586259DD27}" srcOrd="0" destOrd="0" presId="urn:microsoft.com/office/officeart/2005/8/layout/orgChart1"/>
    <dgm:cxn modelId="{92AFBE3C-0420-D544-80C5-75A42B214AF8}" type="presParOf" srcId="{D642F7BF-CE46-DC48-AAA4-B1C579D616C3}" destId="{C92CC574-3866-6043-B0E6-DC62152DD3CF}" srcOrd="1" destOrd="0" presId="urn:microsoft.com/office/officeart/2005/8/layout/orgChart1"/>
    <dgm:cxn modelId="{C043C6A9-7FDC-2941-B7A1-F522626C0394}" type="presParOf" srcId="{AFD42C3E-ACA1-6644-BCC0-C6A5270011F2}" destId="{29E4CFD5-A23E-9C42-9C82-68696BC8F328}" srcOrd="1" destOrd="0" presId="urn:microsoft.com/office/officeart/2005/8/layout/orgChart1"/>
    <dgm:cxn modelId="{FB72C569-583A-5446-9C93-B57343E953A6}" type="presParOf" srcId="{29E4CFD5-A23E-9C42-9C82-68696BC8F328}" destId="{E698136C-4317-054A-ACE2-9657EC4EFF25}" srcOrd="0" destOrd="0" presId="urn:microsoft.com/office/officeart/2005/8/layout/orgChart1"/>
    <dgm:cxn modelId="{9A898BE7-CFE7-5645-A50E-13B4C38ABB7E}" type="presParOf" srcId="{29E4CFD5-A23E-9C42-9C82-68696BC8F328}" destId="{7B14F795-E833-BC4B-9E06-C19DEFC6D383}" srcOrd="1" destOrd="0" presId="urn:microsoft.com/office/officeart/2005/8/layout/orgChart1"/>
    <dgm:cxn modelId="{2E59CA88-CE8B-B047-8469-079768405D3E}" type="presParOf" srcId="{7B14F795-E833-BC4B-9E06-C19DEFC6D383}" destId="{03F5A674-278B-334C-9D72-E053883EAA43}" srcOrd="0" destOrd="0" presId="urn:microsoft.com/office/officeart/2005/8/layout/orgChart1"/>
    <dgm:cxn modelId="{4EC95E7B-4F93-4540-8901-6DBB09B43F3D}" type="presParOf" srcId="{03F5A674-278B-334C-9D72-E053883EAA43}" destId="{302BAF9F-2ED1-9D40-AA33-FD5FE0C458B0}" srcOrd="0" destOrd="0" presId="urn:microsoft.com/office/officeart/2005/8/layout/orgChart1"/>
    <dgm:cxn modelId="{9A89CA11-EAAB-CE4F-A5F2-182F1E18F20E}" type="presParOf" srcId="{03F5A674-278B-334C-9D72-E053883EAA43}" destId="{5354EB7D-5025-7146-983F-15C5433313A6}" srcOrd="1" destOrd="0" presId="urn:microsoft.com/office/officeart/2005/8/layout/orgChart1"/>
    <dgm:cxn modelId="{CA9185DB-CA56-5946-937E-2D45DE7DD2D9}" type="presParOf" srcId="{7B14F795-E833-BC4B-9E06-C19DEFC6D383}" destId="{4214F78D-CEEE-6C4C-B2BF-59F9A0358783}" srcOrd="1" destOrd="0" presId="urn:microsoft.com/office/officeart/2005/8/layout/orgChart1"/>
    <dgm:cxn modelId="{54382E71-E8F4-C441-A32B-57B2DA18AFB2}" type="presParOf" srcId="{7B14F795-E833-BC4B-9E06-C19DEFC6D383}" destId="{3C267DBE-47B2-ED4D-995F-C9198A62E05F}" srcOrd="2" destOrd="0" presId="urn:microsoft.com/office/officeart/2005/8/layout/orgChart1"/>
    <dgm:cxn modelId="{A982C73C-A84F-104D-8D13-CD13BB4D8DC0}" type="presParOf" srcId="{29E4CFD5-A23E-9C42-9C82-68696BC8F328}" destId="{7CD868A5-2928-5640-ADBF-D2DE525B8FCB}" srcOrd="2" destOrd="0" presId="urn:microsoft.com/office/officeart/2005/8/layout/orgChart1"/>
    <dgm:cxn modelId="{28FAE9A5-379A-034C-AA83-0967041B9379}" type="presParOf" srcId="{29E4CFD5-A23E-9C42-9C82-68696BC8F328}" destId="{161C4710-A6F0-374A-AC3F-492C9E930754}" srcOrd="3" destOrd="0" presId="urn:microsoft.com/office/officeart/2005/8/layout/orgChart1"/>
    <dgm:cxn modelId="{3E2BB8D9-0385-1F40-8061-DB6C2C1B76FE}" type="presParOf" srcId="{161C4710-A6F0-374A-AC3F-492C9E930754}" destId="{147D5041-5817-9C47-906D-F0E086FD15D0}" srcOrd="0" destOrd="0" presId="urn:microsoft.com/office/officeart/2005/8/layout/orgChart1"/>
    <dgm:cxn modelId="{88BDAB40-AD70-A24E-B370-912F74C0037A}" type="presParOf" srcId="{147D5041-5817-9C47-906D-F0E086FD15D0}" destId="{0B372206-1A68-6F42-92C9-32B1A61BE92F}" srcOrd="0" destOrd="0" presId="urn:microsoft.com/office/officeart/2005/8/layout/orgChart1"/>
    <dgm:cxn modelId="{78248C43-9E04-5242-B500-E81D2519B212}" type="presParOf" srcId="{147D5041-5817-9C47-906D-F0E086FD15D0}" destId="{237CBDD6-E5EA-8347-9453-232E77E9CD35}" srcOrd="1" destOrd="0" presId="urn:microsoft.com/office/officeart/2005/8/layout/orgChart1"/>
    <dgm:cxn modelId="{111EF834-0E81-3743-A20D-93EE18E9B534}" type="presParOf" srcId="{161C4710-A6F0-374A-AC3F-492C9E930754}" destId="{F4233E3A-F102-414F-91BB-E935483ABA9C}" srcOrd="1" destOrd="0" presId="urn:microsoft.com/office/officeart/2005/8/layout/orgChart1"/>
    <dgm:cxn modelId="{0F9A8575-F38B-A349-90AC-5C629A0CAE16}" type="presParOf" srcId="{161C4710-A6F0-374A-AC3F-492C9E930754}" destId="{77EF27D4-15CB-544F-9F8A-819923D2A58D}" srcOrd="2" destOrd="0" presId="urn:microsoft.com/office/officeart/2005/8/layout/orgChart1"/>
    <dgm:cxn modelId="{AFD64673-3B94-ED4B-BA15-ED43CE164A0A}" type="presParOf" srcId="{AFD42C3E-ACA1-6644-BCC0-C6A5270011F2}" destId="{4B1B76D4-4D47-1549-967C-B89E757ADB3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D868A5-2928-5640-ADBF-D2DE525B8FCB}">
      <dsp:nvSpPr>
        <dsp:cNvPr id="0" name=""/>
        <dsp:cNvSpPr/>
      </dsp:nvSpPr>
      <dsp:spPr>
        <a:xfrm>
          <a:off x="3559574" y="1567385"/>
          <a:ext cx="255301" cy="1388918"/>
        </a:xfrm>
        <a:custGeom>
          <a:avLst/>
          <a:gdLst/>
          <a:ahLst/>
          <a:cxnLst/>
          <a:rect l="0" t="0" r="0" b="0"/>
          <a:pathLst>
            <a:path>
              <a:moveTo>
                <a:pt x="255301" y="0"/>
              </a:moveTo>
              <a:lnTo>
                <a:pt x="255301" y="1388918"/>
              </a:lnTo>
              <a:lnTo>
                <a:pt x="0" y="1388918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98136C-4317-054A-ACE2-9657EC4EFF25}">
      <dsp:nvSpPr>
        <dsp:cNvPr id="0" name=""/>
        <dsp:cNvSpPr/>
      </dsp:nvSpPr>
      <dsp:spPr>
        <a:xfrm>
          <a:off x="3814876" y="1567385"/>
          <a:ext cx="194077" cy="5951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5169"/>
              </a:lnTo>
              <a:lnTo>
                <a:pt x="194077" y="595169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A1B1D7-E3DE-9449-84A1-ECC8FCBDD23C}">
      <dsp:nvSpPr>
        <dsp:cNvPr id="0" name=""/>
        <dsp:cNvSpPr/>
      </dsp:nvSpPr>
      <dsp:spPr>
        <a:xfrm>
          <a:off x="3007503" y="646923"/>
          <a:ext cx="160449" cy="5969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6999"/>
              </a:lnTo>
              <a:lnTo>
                <a:pt x="160449" y="596999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CB9F18-6EAF-7C4F-9368-BA71A736BADA}">
      <dsp:nvSpPr>
        <dsp:cNvPr id="0" name=""/>
        <dsp:cNvSpPr/>
      </dsp:nvSpPr>
      <dsp:spPr>
        <a:xfrm>
          <a:off x="1466544" y="1567385"/>
          <a:ext cx="135853" cy="5951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5169"/>
              </a:lnTo>
              <a:lnTo>
                <a:pt x="135853" y="595169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A189E-E398-4842-89A8-F35E9F48AD30}">
      <dsp:nvSpPr>
        <dsp:cNvPr id="0" name=""/>
        <dsp:cNvSpPr/>
      </dsp:nvSpPr>
      <dsp:spPr>
        <a:xfrm>
          <a:off x="1330690" y="1567385"/>
          <a:ext cx="135853" cy="595169"/>
        </a:xfrm>
        <a:custGeom>
          <a:avLst/>
          <a:gdLst/>
          <a:ahLst/>
          <a:cxnLst/>
          <a:rect l="0" t="0" r="0" b="0"/>
          <a:pathLst>
            <a:path>
              <a:moveTo>
                <a:pt x="135853" y="0"/>
              </a:moveTo>
              <a:lnTo>
                <a:pt x="135853" y="595169"/>
              </a:lnTo>
              <a:lnTo>
                <a:pt x="0" y="595169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F2C4E3-30D4-E642-A1BC-560449CEB468}">
      <dsp:nvSpPr>
        <dsp:cNvPr id="0" name=""/>
        <dsp:cNvSpPr/>
      </dsp:nvSpPr>
      <dsp:spPr>
        <a:xfrm>
          <a:off x="2113467" y="646923"/>
          <a:ext cx="894035" cy="596999"/>
        </a:xfrm>
        <a:custGeom>
          <a:avLst/>
          <a:gdLst/>
          <a:ahLst/>
          <a:cxnLst/>
          <a:rect l="0" t="0" r="0" b="0"/>
          <a:pathLst>
            <a:path>
              <a:moveTo>
                <a:pt x="894035" y="0"/>
              </a:moveTo>
              <a:lnTo>
                <a:pt x="894035" y="596999"/>
              </a:lnTo>
              <a:lnTo>
                <a:pt x="0" y="596999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B6B07F-2110-A940-A45C-9F1F757BDEE6}">
      <dsp:nvSpPr>
        <dsp:cNvPr id="0" name=""/>
        <dsp:cNvSpPr/>
      </dsp:nvSpPr>
      <dsp:spPr>
        <a:xfrm>
          <a:off x="819621" y="1830"/>
          <a:ext cx="1293846" cy="64692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Poppins" pitchFamily="2" charset="77"/>
              <a:cs typeface="Poppins" pitchFamily="2" charset="77"/>
            </a:rPr>
            <a:t>!DOCTYPE html</a:t>
          </a:r>
        </a:p>
      </dsp:txBody>
      <dsp:txXfrm>
        <a:off x="819621" y="1830"/>
        <a:ext cx="1293846" cy="646923"/>
      </dsp:txXfrm>
    </dsp:sp>
    <dsp:sp modelId="{DCA12F04-5638-4042-B064-6A18ABF1267D}">
      <dsp:nvSpPr>
        <dsp:cNvPr id="0" name=""/>
        <dsp:cNvSpPr/>
      </dsp:nvSpPr>
      <dsp:spPr>
        <a:xfrm>
          <a:off x="2360579" y="0"/>
          <a:ext cx="1293846" cy="64692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Poppins" pitchFamily="2" charset="77"/>
              <a:cs typeface="Poppins" pitchFamily="2" charset="77"/>
            </a:rPr>
            <a:t>&lt;html&gt;</a:t>
          </a:r>
        </a:p>
      </dsp:txBody>
      <dsp:txXfrm>
        <a:off x="2360579" y="0"/>
        <a:ext cx="1293846" cy="646923"/>
      </dsp:txXfrm>
    </dsp:sp>
    <dsp:sp modelId="{9F8F0B44-110B-DB47-B7F0-73E092EA7307}">
      <dsp:nvSpPr>
        <dsp:cNvPr id="0" name=""/>
        <dsp:cNvSpPr/>
      </dsp:nvSpPr>
      <dsp:spPr>
        <a:xfrm>
          <a:off x="819621" y="920461"/>
          <a:ext cx="1293846" cy="64692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Poppins" pitchFamily="2" charset="77"/>
              <a:cs typeface="Poppins" pitchFamily="2" charset="77"/>
            </a:rPr>
            <a:t>&lt;head&gt;</a:t>
          </a:r>
        </a:p>
      </dsp:txBody>
      <dsp:txXfrm>
        <a:off x="819621" y="920461"/>
        <a:ext cx="1293846" cy="646923"/>
      </dsp:txXfrm>
    </dsp:sp>
    <dsp:sp modelId="{4D3A9434-E999-CC46-B9CF-972D2AAE9332}">
      <dsp:nvSpPr>
        <dsp:cNvPr id="0" name=""/>
        <dsp:cNvSpPr/>
      </dsp:nvSpPr>
      <dsp:spPr>
        <a:xfrm>
          <a:off x="36843" y="1839092"/>
          <a:ext cx="1293846" cy="64692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Poppins" pitchFamily="2" charset="77"/>
              <a:cs typeface="Poppins" pitchFamily="2" charset="77"/>
            </a:rPr>
            <a:t>Page Metadata</a:t>
          </a:r>
        </a:p>
      </dsp:txBody>
      <dsp:txXfrm>
        <a:off x="36843" y="1839092"/>
        <a:ext cx="1293846" cy="646923"/>
      </dsp:txXfrm>
    </dsp:sp>
    <dsp:sp modelId="{B450683C-FCDE-1845-B517-7D0B1B9B1277}">
      <dsp:nvSpPr>
        <dsp:cNvPr id="0" name=""/>
        <dsp:cNvSpPr/>
      </dsp:nvSpPr>
      <dsp:spPr>
        <a:xfrm>
          <a:off x="1602398" y="1839092"/>
          <a:ext cx="1293846" cy="64692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Poppins" pitchFamily="2" charset="77"/>
              <a:cs typeface="Poppins" pitchFamily="2" charset="77"/>
            </a:rPr>
            <a:t>&lt;style&gt; or &lt;link&gt;</a:t>
          </a:r>
        </a:p>
      </dsp:txBody>
      <dsp:txXfrm>
        <a:off x="1602398" y="1839092"/>
        <a:ext cx="1293846" cy="646923"/>
      </dsp:txXfrm>
    </dsp:sp>
    <dsp:sp modelId="{E1AA488B-D7C7-044B-95D9-D9586259DD27}">
      <dsp:nvSpPr>
        <dsp:cNvPr id="0" name=""/>
        <dsp:cNvSpPr/>
      </dsp:nvSpPr>
      <dsp:spPr>
        <a:xfrm>
          <a:off x="3167953" y="920461"/>
          <a:ext cx="1293846" cy="64692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Poppins" pitchFamily="2" charset="77"/>
              <a:cs typeface="Poppins" pitchFamily="2" charset="77"/>
            </a:rPr>
            <a:t>&lt;body&gt;</a:t>
          </a:r>
        </a:p>
      </dsp:txBody>
      <dsp:txXfrm>
        <a:off x="3167953" y="920461"/>
        <a:ext cx="1293846" cy="646923"/>
      </dsp:txXfrm>
    </dsp:sp>
    <dsp:sp modelId="{302BAF9F-2ED1-9D40-AA33-FD5FE0C458B0}">
      <dsp:nvSpPr>
        <dsp:cNvPr id="0" name=""/>
        <dsp:cNvSpPr/>
      </dsp:nvSpPr>
      <dsp:spPr>
        <a:xfrm>
          <a:off x="4008953" y="1839092"/>
          <a:ext cx="1293846" cy="64692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Poppins" pitchFamily="2" charset="77"/>
              <a:cs typeface="Poppins" pitchFamily="2" charset="77"/>
            </a:rPr>
            <a:t>&lt;script&gt;</a:t>
          </a:r>
          <a:endParaRPr lang="en-US" sz="1400" kern="1200" dirty="0">
            <a:latin typeface="Poppins" pitchFamily="2" charset="77"/>
            <a:cs typeface="Poppins" pitchFamily="2" charset="77"/>
          </a:endParaRPr>
        </a:p>
      </dsp:txBody>
      <dsp:txXfrm>
        <a:off x="4008953" y="1839092"/>
        <a:ext cx="1293846" cy="646923"/>
      </dsp:txXfrm>
    </dsp:sp>
    <dsp:sp modelId="{0B372206-1A68-6F42-92C9-32B1A61BE92F}">
      <dsp:nvSpPr>
        <dsp:cNvPr id="0" name=""/>
        <dsp:cNvSpPr/>
      </dsp:nvSpPr>
      <dsp:spPr>
        <a:xfrm>
          <a:off x="2265727" y="2632842"/>
          <a:ext cx="1293846" cy="64692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Poppins" pitchFamily="2" charset="77"/>
              <a:cs typeface="Poppins" pitchFamily="2" charset="77"/>
            </a:rPr>
            <a:t>HTML for Page Content</a:t>
          </a:r>
        </a:p>
      </dsp:txBody>
      <dsp:txXfrm>
        <a:off x="2265727" y="2632842"/>
        <a:ext cx="1293846" cy="6469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4EC2B7-6072-924B-AE51-DA281600F23F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0036C-B239-7F49-800F-BE8CBE07A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35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303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97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90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87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2326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901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953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7372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3827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5310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505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7892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550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6528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3314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7217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883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05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604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7621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5096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178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7164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8203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143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3172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2816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712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9663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9091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846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360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41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6669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8238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0585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0214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358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519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6401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9429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2202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970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113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852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8898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83981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690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135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62590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0771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2328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1198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2897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77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15402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2695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07305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65602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372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0695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7583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06818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11729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9019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761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2006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51702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71362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0603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3802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42554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7893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0708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35191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34215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73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1812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05675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21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502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05650-7DD4-7F7A-C2FC-9A48676AF3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D65B7A-75E4-445D-6C89-352C2BF656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728CA-7A15-DDA1-2B5A-19023A4AA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2AB24-79F4-F541-A5A3-EE2654A3172E}" type="datetime1">
              <a:rPr lang="en-US" smtClean="0"/>
              <a:t>10/19/23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E9572-16CC-C507-3FE8-5D81F41CC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Mariem . Marim . Essam . Saad . Abdullah.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8FE9A-D75D-41FD-14F2-54447E6CF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549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A65A0-B957-4643-E75C-2923CBBAC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05F087-9007-D801-8855-4E4534E3D1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94488-760D-5249-BCB4-53B99D251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1CBC0-12F8-024A-844C-C2B4F21ABF6E}" type="datetime1">
              <a:rPr lang="en-US" smtClean="0"/>
              <a:t>10/19/23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480E4-8A40-1DEF-1267-079558BE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Mariem . Marim . Essam . Saad . Abdullah.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8B082-1910-6782-A5D8-D7CE38827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215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12FB98-F5A3-EAD4-C58B-5C4479BB7D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C6A3FA-B8B8-8700-AE67-75C83B0CB7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DB346-5207-EC3C-EC5C-CAAF79C55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ED6A0-AFEE-5144-9EE0-9E33A05CCEA6}" type="datetime1">
              <a:rPr lang="en-US" smtClean="0"/>
              <a:t>10/19/23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540F8-2DC9-B4CE-476C-B19BC354E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Mariem . Marim . Essam . Saad . Abdullah.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005A6-FC58-4864-2134-524043FC1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19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6BD0C-F047-BB8D-334E-26DB6BB14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7D15C-E712-D640-924E-1CE94175A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CAC72-B759-F098-9066-040D04CB4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59E7-C9CF-E14E-83A3-8979FD46751B}" type="datetime1">
              <a:rPr lang="en-US" smtClean="0"/>
              <a:t>10/19/23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D4A3A-2D59-9F87-DE64-5E4BC79A0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Mariem . Marim . Essam . Saad . Abdullah.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B2F00-2684-2A1E-63A1-0A47D2CF2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02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CBD8C-862C-9797-1C76-AE3042487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A477E-F414-17E9-34AC-22E90C721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02E1C-4861-1084-B022-B5C8CBDFE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16528-C82B-A241-BAC4-1F1E41E71F2B}" type="datetime1">
              <a:rPr lang="en-US" smtClean="0"/>
              <a:t>10/19/23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25946-3920-3127-C8E5-CCE8103D5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Mariem . Marim . Essam . Saad . Abdullah.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431EF-888C-E178-1E17-4C0288763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56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CC622-B67A-307F-DA63-314F1335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FDEFC-FE71-165C-2EFD-94616DD428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9629E3-0250-FCC3-38D5-FE9B3921B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C4CD0-41EB-F888-86F6-6B13E3C5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185A2-AF3F-9B4C-8C21-795A69E629D2}" type="datetime1">
              <a:rPr lang="en-US" smtClean="0"/>
              <a:t>10/19/23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6CA8F0-8F13-F417-700F-D6B998079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Mariem . Marim . Essam . Saad . Abdullah.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972BD-0D01-94A9-6C69-061398F0A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95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F132B-535E-C6FF-7744-59072AC83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419B6-CC99-9422-DDE9-9545CB5E2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968A7-2F54-8F34-741D-8F3598276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4759E6-5564-DDCF-5B73-F07536E974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98044A-F3B0-A998-C9B6-A57F5868CD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F0AB77-8CA1-B9CF-F7B2-C6C4F20BF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28752-FAC5-2A49-8434-5AACDF57342B}" type="datetime1">
              <a:rPr lang="en-US" smtClean="0"/>
              <a:t>10/19/23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207F81-42D1-F665-6C36-A19D22D71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Mariem . Marim . Essam . Saad . Abdullah.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FF3D2A-7D66-155A-A86F-ACA412F09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179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F1A73-84D3-E333-052E-8277676E1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1639D7-DE91-8EEE-CB03-490275813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444F5-8C83-314E-BAC1-F1626C689F16}" type="datetime1">
              <a:rPr lang="en-US" smtClean="0"/>
              <a:t>10/19/23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F8C9F4-1DB9-A4B6-BDFA-57CCE7201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Mariem . Marim . Essam . Saad . Abdullah.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468F7-1C54-33EB-435E-DF0A574EB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98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0629FA-128B-64AF-5D24-B79521615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51FD7-9B20-F04F-9949-A095AAF898DC}" type="datetime1">
              <a:rPr lang="en-US" smtClean="0"/>
              <a:t>10/19/23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81E20C-A3DF-98CD-5589-83AFEF21B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Mariem . Marim . Essam . Saad . Abdullah.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47EAF-48C8-B2A3-5706-6DEC51282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379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4B540-96EF-2FB2-8666-C75FD3943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20AB0-532E-9427-52BD-F3E58F4B4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75005D-119E-CC93-C7B9-585CA2D06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526C4-9C8B-37D7-6909-DCA4ABC58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C1370-4499-CE42-B909-83785CDF9341}" type="datetime1">
              <a:rPr lang="en-US" smtClean="0"/>
              <a:t>10/19/23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00B20C-A21E-6F83-1B0C-35184FB15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Mariem . Marim . Essam . Saad . Abdullah.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62779-E10B-29FD-3ED3-15120301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85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3B992-81C7-74DF-B320-5BA94F162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BE8874-F766-6140-79A4-BCA315327E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4C51DE-1FA1-DFC5-EB48-ADDF4A7FC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AA0579-C751-856B-BD91-C23B2AA9E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0487C-0D05-9144-A296-94C1EE38FC13}" type="datetime1">
              <a:rPr lang="en-US" smtClean="0"/>
              <a:t>10/19/23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628CC2-82B4-DE20-B5AA-48BE190DC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Mariem . Marim . Essam . Saad . Abdullah.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E8B101-BE24-1983-9065-6BA520753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1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7D933C-DF95-5365-F5C1-F1498E776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936ED-01E8-71DF-FB7A-FD7802D5A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D2555-F48E-0CD5-7833-F271C6199C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ECAE3-B003-8649-BE74-56CA4D1E8896}" type="datetime1">
              <a:rPr lang="en-US" smtClean="0"/>
              <a:t>10/19/23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89A4D-5030-4CF5-CCA8-0D8D8B6B23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Brought you by Mariem . Marim . Essam . Saad . Abdullah.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47716-553C-E069-D179-B09B234AF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878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html/" TargetMode="External"/><Relationship Id="rId5" Type="http://schemas.openxmlformats.org/officeDocument/2006/relationships/hyperlink" Target="https://developer.mozilla.org/en-US/docs/Web/HTML" TargetMode="External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hdphoto6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6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microsoft.com/office/2007/relationships/hdphoto" Target="../media/hdphoto6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microsoft.com/office/2007/relationships/hdphoto" Target="../media/hdphoto6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microsoft.com/office/2007/relationships/hdphoto" Target="../media/hdphoto6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microsoft.com/office/2007/relationships/hdphoto" Target="../media/hdphoto6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microsoft.com/office/2007/relationships/hdphoto" Target="../media/hdphoto6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microsoft.com/office/2007/relationships/hdphoto" Target="../media/hdphoto6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microsoft.com/office/2007/relationships/hdphoto" Target="../media/hdphoto6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microsoft.com/office/2007/relationships/hdphoto" Target="../media/hdphoto6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microsoft.com/office/2007/relationships/hdphoto" Target="../media/hdphoto6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microsoft.com/office/2007/relationships/hdphoto" Target="../media/hdphoto6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microsoft.com/office/2007/relationships/hdphoto" Target="../media/hdphoto6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microsoft.com/office/2007/relationships/hdphoto" Target="../media/hdphoto6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microsoft.com/office/2007/relationships/hdphoto" Target="../media/hdphoto6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microsoft.com/office/2007/relationships/hdphoto" Target="../media/hdphoto6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microsoft.com/office/2007/relationships/hdphoto" Target="../media/hdphoto6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microsoft.com/office/2007/relationships/hdphoto" Target="../media/hdphoto6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microsoft.com/office/2007/relationships/hdphoto" Target="../media/hdphoto6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microsoft.com/office/2007/relationships/hdphoto" Target="../media/hdphoto6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microsoft.com/office/2007/relationships/hdphoto" Target="../media/hdphoto6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microsoft.com/office/2007/relationships/hdphoto" Target="../media/hdphoto6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microsoft.com/office/2007/relationships/hdphoto" Target="../media/hdphoto6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microsoft.com/office/2007/relationships/hdphoto" Target="../media/hdphoto6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microsoft.com/office/2007/relationships/hdphoto" Target="../media/hdphoto6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microsoft.com/office/2007/relationships/hdphoto" Target="../media/hdphoto6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microsoft.com/office/2007/relationships/hdphoto" Target="../media/hdphoto6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microsoft.com/office/2007/relationships/hdphoto" Target="../media/hdphoto6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microsoft.com/office/2007/relationships/hdphoto" Target="../media/hdphoto6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microsoft.com/office/2007/relationships/hdphoto" Target="../media/hdphoto6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microsoft.com/office/2007/relationships/hdphoto" Target="../media/hdphoto6.wd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microsoft.com/office/2007/relationships/hdphoto" Target="../media/hdphoto6.wd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microsoft.com/office/2007/relationships/hdphoto" Target="../media/hdphoto6.wd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microsoft.com/office/2007/relationships/hdphoto" Target="../media/hdphoto6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microsoft.com/office/2007/relationships/hdphoto" Target="../media/hdphoto6.wdp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microsoft.com/office/2007/relationships/hdphoto" Target="../media/hdphoto6.wdp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microsoft.com/office/2007/relationships/hdphoto" Target="../media/hdphoto6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microsoft.com/office/2007/relationships/hdphoto" Target="../media/hdphoto6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microsoft.com/office/2007/relationships/hdphoto" Target="../media/hdphoto6.wdp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microsoft.com/office/2007/relationships/hdphoto" Target="../media/hdphoto6.wdp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microsoft.com/office/2007/relationships/hdphoto" Target="../media/hdphoto6.wdp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microsoft.com/office/2007/relationships/hdphoto" Target="../media/hdphoto6.wd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microsoft.com/office/2007/relationships/hdphoto" Target="../media/hdphoto6.wd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microsoft.com/office/2007/relationships/hdphoto" Target="../media/hdphoto6.wdp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microsoft.com/office/2007/relationships/hdphoto" Target="../media/hdphoto6.wdp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microsoft.com/office/2007/relationships/hdphoto" Target="../media/hdphoto6.wd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microsoft.com/office/2007/relationships/hdphoto" Target="../media/hdphoto6.wdp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gif"/><Relationship Id="rId5" Type="http://schemas.openxmlformats.org/officeDocument/2006/relationships/image" Target="../media/image71.gif"/><Relationship Id="rId4" Type="http://schemas.microsoft.com/office/2007/relationships/hdphoto" Target="../media/hdphoto6.wdp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gif"/><Relationship Id="rId4" Type="http://schemas.microsoft.com/office/2007/relationships/hdphoto" Target="../media/hdphoto6.wdp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eg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eg"/><Relationship Id="rId5" Type="http://schemas.openxmlformats.org/officeDocument/2006/relationships/image" Target="../media/image75.png"/><Relationship Id="rId4" Type="http://schemas.microsoft.com/office/2007/relationships/hdphoto" Target="../media/hdphoto6.wdp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1379E-25AB-5771-3F10-00F8059C36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latin typeface="Poppins" pitchFamily="2" charset="77"/>
                <a:cs typeface="Poppins" pitchFamily="2" charset="77"/>
              </a:rPr>
              <a:t>Web Development</a:t>
            </a:r>
            <a:br>
              <a:rPr lang="en-US" sz="6000" b="1" dirty="0">
                <a:latin typeface="Poppins" pitchFamily="2" charset="77"/>
                <a:cs typeface="Poppins" pitchFamily="2" charset="77"/>
              </a:rPr>
            </a:br>
            <a:r>
              <a:rPr lang="en-US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Session 3</a:t>
            </a:r>
            <a:endParaRPr lang="en-US" dirty="0">
              <a:solidFill>
                <a:srgbClr val="384BE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E79E56-D071-8596-A083-46AA9F3F7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9987"/>
            <a:ext cx="9144000" cy="598901"/>
          </a:xfrm>
        </p:spPr>
        <p:txBody>
          <a:bodyPr/>
          <a:lstStyle/>
          <a:p>
            <a:r>
              <a:rPr lang="en-US" sz="2000" b="1" dirty="0">
                <a:latin typeface="Poppins" pitchFamily="2" charset="77"/>
                <a:cs typeface="Poppins" pitchFamily="2" charset="77"/>
              </a:rPr>
              <a:t>Advanced HTML &amp; CSS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8EA932-9ED4-8A19-5408-425870D34EB7}"/>
              </a:ext>
            </a:extLst>
          </p:cNvPr>
          <p:cNvSpPr txBox="1"/>
          <p:nvPr/>
        </p:nvSpPr>
        <p:spPr>
          <a:xfrm>
            <a:off x="3439663" y="4246721"/>
            <a:ext cx="5312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Taught by the </a:t>
            </a:r>
            <a:r>
              <a:rPr lang="en-US" dirty="0">
                <a:solidFill>
                  <a:schemeClr val="accent1"/>
                </a:solidFill>
                <a:latin typeface="Poppins" pitchFamily="2" charset="77"/>
                <a:cs typeface="Poppins" pitchFamily="2" charset="77"/>
              </a:rPr>
              <a:t>CST Web Development Team</a:t>
            </a:r>
          </a:p>
          <a:p>
            <a:pPr algn="ctr"/>
            <a:endParaRPr lang="en-US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1026" name="Picture 2" descr="Cairo University - Wikipedia">
            <a:extLst>
              <a:ext uri="{FF2B5EF4-FFF2-40B4-BE49-F238E27FC236}">
                <a16:creationId xmlns:a16="http://schemas.microsoft.com/office/drawing/2014/main" id="{17D4C340-2B3C-4C4B-D9F1-584CD7AB6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8190" y="218666"/>
            <a:ext cx="1259159" cy="163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Blue HTML icon (png logo symbol)">
            <a:extLst>
              <a:ext uri="{FF2B5EF4-FFF2-40B4-BE49-F238E27FC236}">
                <a16:creationId xmlns:a16="http://schemas.microsoft.com/office/drawing/2014/main" id="{4085A9FF-65D4-2303-A6A9-900EF7D0C6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34"/>
          <a:stretch/>
        </p:blipFill>
        <p:spPr bwMode="auto">
          <a:xfrm>
            <a:off x="88425" y="3509963"/>
            <a:ext cx="3351238" cy="306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2DD6CAD9-6E76-592D-6F45-4F9E0711B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158" y="3315989"/>
            <a:ext cx="3257505" cy="325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70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latin typeface="Poppins" pitchFamily="2" charset="77"/>
                <a:cs typeface="Poppins" pitchFamily="2" charset="77"/>
              </a:rPr>
              <a:t>HTML Recap: </a:t>
            </a:r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Forms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3" name="Picture 24" descr="Blue HTML icon (png logo symbol)">
            <a:extLst>
              <a:ext uri="{FF2B5EF4-FFF2-40B4-BE49-F238E27FC236}">
                <a16:creationId xmlns:a16="http://schemas.microsoft.com/office/drawing/2014/main" id="{26ADCDE6-0897-E5E3-80DF-7533105724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34"/>
          <a:stretch/>
        </p:blipFill>
        <p:spPr bwMode="auto">
          <a:xfrm>
            <a:off x="10368771" y="316190"/>
            <a:ext cx="1823229" cy="166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2B68BE-8A24-25F8-78A9-26746F95C6E2}"/>
              </a:ext>
            </a:extLst>
          </p:cNvPr>
          <p:cNvSpPr txBox="1"/>
          <p:nvPr/>
        </p:nvSpPr>
        <p:spPr>
          <a:xfrm>
            <a:off x="478727" y="3160622"/>
            <a:ext cx="1171327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b="1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form</a:t>
            </a:r>
            <a:r>
              <a:rPr lang="en-US" b="1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679C00"/>
                </a:solidFill>
                <a:effectLst/>
                <a:latin typeface="Menlo" panose="020B0609030804020204" pitchFamily="49" charset="0"/>
              </a:rPr>
              <a:t>action</a:t>
            </a:r>
            <a:r>
              <a:rPr lang="en-US" b="1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1" dirty="0">
                <a:solidFill>
                  <a:srgbClr val="998F2F"/>
                </a:solidFill>
                <a:effectLst/>
                <a:latin typeface="Menlo" panose="020B0609030804020204" pitchFamily="49" charset="0"/>
              </a:rPr>
              <a:t>"./submit_form.php"</a:t>
            </a:r>
            <a:r>
              <a:rPr lang="en-US" b="1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679C00"/>
                </a:solidFill>
                <a:effectLst/>
                <a:latin typeface="Menlo" panose="020B0609030804020204" pitchFamily="49" charset="0"/>
              </a:rPr>
              <a:t>method</a:t>
            </a:r>
            <a:r>
              <a:rPr lang="en-US" b="1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1" dirty="0">
                <a:solidFill>
                  <a:srgbClr val="998F2F"/>
                </a:solidFill>
                <a:effectLst/>
                <a:latin typeface="Menlo" panose="020B0609030804020204" pitchFamily="49" charset="0"/>
              </a:rPr>
              <a:t>"post"</a:t>
            </a:r>
            <a:r>
              <a:rPr lang="en-US" b="1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endParaRPr lang="en-US" b="1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 &lt;</a:t>
            </a:r>
            <a:r>
              <a:rPr lang="en-US" b="1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label</a:t>
            </a:r>
            <a:r>
              <a:rPr lang="en-US" b="1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384BEF"/>
                </a:solidFill>
                <a:effectLst/>
                <a:latin typeface="Menlo" panose="020B0609030804020204" pitchFamily="49" charset="0"/>
              </a:rPr>
              <a:t>for=”...” </a:t>
            </a:r>
            <a:r>
              <a:rPr lang="en-US" b="1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&gt;Text Input:&lt;/</a:t>
            </a:r>
            <a:r>
              <a:rPr lang="en-US" b="1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label</a:t>
            </a:r>
            <a:r>
              <a:rPr lang="en-US" b="1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b="1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 &lt;</a:t>
            </a:r>
            <a:r>
              <a:rPr lang="en-US" b="1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input</a:t>
            </a:r>
            <a:r>
              <a:rPr lang="en-US" b="1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9259A3"/>
                </a:solidFill>
                <a:effectLst/>
                <a:latin typeface="Menlo" panose="020B0609030804020204" pitchFamily="49" charset="0"/>
              </a:rPr>
              <a:t>type="text" </a:t>
            </a:r>
            <a:r>
              <a:rPr lang="en-US" b="1" dirty="0">
                <a:solidFill>
                  <a:srgbClr val="384BEF"/>
                </a:solidFill>
                <a:effectLst/>
                <a:latin typeface="Menlo" panose="020B0609030804020204" pitchFamily="49" charset="0"/>
              </a:rPr>
              <a:t>id=”..."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effectLst/>
                <a:latin typeface="Menlo" panose="020B0609030804020204" pitchFamily="49" charset="0"/>
              </a:rPr>
              <a:t>name="text_input" </a:t>
            </a:r>
            <a:r>
              <a:rPr lang="en-US" b="1" dirty="0">
                <a:solidFill>
                  <a:srgbClr val="679C00"/>
                </a:solidFill>
                <a:effectLst/>
                <a:latin typeface="Menlo" panose="020B0609030804020204" pitchFamily="49" charset="0"/>
              </a:rPr>
              <a:t>placeholder</a:t>
            </a:r>
            <a:r>
              <a:rPr lang="en-US" b="1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1" dirty="0">
                <a:solidFill>
                  <a:srgbClr val="998F2F"/>
                </a:solidFill>
                <a:effectLst/>
                <a:latin typeface="Menlo" panose="020B0609030804020204" pitchFamily="49" charset="0"/>
              </a:rPr>
              <a:t>”abc"</a:t>
            </a:r>
            <a:r>
              <a:rPr lang="en-US" b="1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679C00"/>
                </a:solidFill>
                <a:effectLst/>
                <a:latin typeface="Menlo" panose="020B0609030804020204" pitchFamily="49" charset="0"/>
              </a:rPr>
              <a:t>required</a:t>
            </a:r>
            <a:r>
              <a:rPr lang="en-US" b="1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endParaRPr lang="en-US" b="1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b="1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form</a:t>
            </a:r>
            <a:r>
              <a:rPr lang="en-US" b="1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</a:t>
            </a: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7D0990E2-D3B1-9D71-6579-ED4F0F9B39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2393650"/>
              </p:ext>
            </p:extLst>
          </p:nvPr>
        </p:nvGraphicFramePr>
        <p:xfrm>
          <a:off x="220337" y="5350996"/>
          <a:ext cx="11600758" cy="1078286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757103">
                  <a:extLst>
                    <a:ext uri="{9D8B030D-6E8A-4147-A177-3AD203B41FA5}">
                      <a16:colId xmlns:a16="http://schemas.microsoft.com/office/drawing/2014/main" val="3502900043"/>
                    </a:ext>
                  </a:extLst>
                </a:gridCol>
                <a:gridCol w="1435254">
                  <a:extLst>
                    <a:ext uri="{9D8B030D-6E8A-4147-A177-3AD203B41FA5}">
                      <a16:colId xmlns:a16="http://schemas.microsoft.com/office/drawing/2014/main" val="2550939565"/>
                    </a:ext>
                  </a:extLst>
                </a:gridCol>
                <a:gridCol w="1333041">
                  <a:extLst>
                    <a:ext uri="{9D8B030D-6E8A-4147-A177-3AD203B41FA5}">
                      <a16:colId xmlns:a16="http://schemas.microsoft.com/office/drawing/2014/main" val="2768054281"/>
                    </a:ext>
                  </a:extLst>
                </a:gridCol>
                <a:gridCol w="1366092">
                  <a:extLst>
                    <a:ext uri="{9D8B030D-6E8A-4147-A177-3AD203B41FA5}">
                      <a16:colId xmlns:a16="http://schemas.microsoft.com/office/drawing/2014/main" val="2727852352"/>
                    </a:ext>
                  </a:extLst>
                </a:gridCol>
                <a:gridCol w="1068636">
                  <a:extLst>
                    <a:ext uri="{9D8B030D-6E8A-4147-A177-3AD203B41FA5}">
                      <a16:colId xmlns:a16="http://schemas.microsoft.com/office/drawing/2014/main" val="4076529825"/>
                    </a:ext>
                  </a:extLst>
                </a:gridCol>
                <a:gridCol w="1542361">
                  <a:extLst>
                    <a:ext uri="{9D8B030D-6E8A-4147-A177-3AD203B41FA5}">
                      <a16:colId xmlns:a16="http://schemas.microsoft.com/office/drawing/2014/main" val="2262849812"/>
                    </a:ext>
                  </a:extLst>
                </a:gridCol>
                <a:gridCol w="837282">
                  <a:extLst>
                    <a:ext uri="{9D8B030D-6E8A-4147-A177-3AD203B41FA5}">
                      <a16:colId xmlns:a16="http://schemas.microsoft.com/office/drawing/2014/main" val="3602469789"/>
                    </a:ext>
                  </a:extLst>
                </a:gridCol>
                <a:gridCol w="991518">
                  <a:extLst>
                    <a:ext uri="{9D8B030D-6E8A-4147-A177-3AD203B41FA5}">
                      <a16:colId xmlns:a16="http://schemas.microsoft.com/office/drawing/2014/main" val="2623453520"/>
                    </a:ext>
                  </a:extLst>
                </a:gridCol>
                <a:gridCol w="893663">
                  <a:extLst>
                    <a:ext uri="{9D8B030D-6E8A-4147-A177-3AD203B41FA5}">
                      <a16:colId xmlns:a16="http://schemas.microsoft.com/office/drawing/2014/main" val="669266965"/>
                    </a:ext>
                  </a:extLst>
                </a:gridCol>
                <a:gridCol w="1375808">
                  <a:extLst>
                    <a:ext uri="{9D8B030D-6E8A-4147-A177-3AD203B41FA5}">
                      <a16:colId xmlns:a16="http://schemas.microsoft.com/office/drawing/2014/main" val="136121990"/>
                    </a:ext>
                  </a:extLst>
                </a:gridCol>
              </a:tblGrid>
              <a:tr h="438206">
                <a:tc gridSpan="10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Poppins" pitchFamily="2" charset="77"/>
                          <a:cs typeface="Poppins" pitchFamily="2" charset="77"/>
                        </a:rPr>
                        <a:t>Some Available Types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4B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945991"/>
                  </a:ext>
                </a:extLst>
              </a:tr>
              <a:tr h="57785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Poppins" pitchFamily="2" charset="77"/>
                          <a:cs typeface="Poppins" pitchFamily="2" charset="77"/>
                        </a:rPr>
                        <a:t>text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84B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Poppins" pitchFamily="2" charset="77"/>
                          <a:cs typeface="Poppins" pitchFamily="2" charset="77"/>
                        </a:rPr>
                        <a:t>password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84B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84B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Poppins" pitchFamily="2" charset="77"/>
                          <a:cs typeface="Poppins" pitchFamily="2" charset="77"/>
                        </a:rPr>
                        <a:t>email, url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84B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84B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Poppins" pitchFamily="2" charset="77"/>
                          <a:cs typeface="Poppins" pitchFamily="2" charset="77"/>
                        </a:rPr>
                        <a:t>number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84B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84B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Poppins" pitchFamily="2" charset="77"/>
                          <a:cs typeface="Poppins" pitchFamily="2" charset="77"/>
                        </a:rPr>
                        <a:t>date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84B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84B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Poppins" pitchFamily="2" charset="77"/>
                          <a:cs typeface="Poppins" pitchFamily="2" charset="77"/>
                        </a:rPr>
                        <a:t>checkbox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84B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84B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Poppins" pitchFamily="2" charset="77"/>
                          <a:cs typeface="Poppins" pitchFamily="2" charset="77"/>
                        </a:rPr>
                        <a:t>file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84B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84B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Poppins" pitchFamily="2" charset="77"/>
                          <a:cs typeface="Poppins" pitchFamily="2" charset="77"/>
                        </a:rPr>
                        <a:t>color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84B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84B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Poppins" pitchFamily="2" charset="77"/>
                          <a:cs typeface="Poppins" pitchFamily="2" charset="77"/>
                        </a:rPr>
                        <a:t>range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84B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84B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Poppins" pitchFamily="2" charset="77"/>
                          <a:cs typeface="Poppins" pitchFamily="2" charset="77"/>
                        </a:rPr>
                        <a:t>submit, reset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84B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147837"/>
                  </a:ext>
                </a:extLst>
              </a:tr>
            </a:tbl>
          </a:graphicData>
        </a:graphic>
      </p:graphicFrame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5C03237-9D7B-414C-5258-9165368FB72D}"/>
              </a:ext>
            </a:extLst>
          </p:cNvPr>
          <p:cNvCxnSpPr>
            <a:cxnSpLocks/>
          </p:cNvCxnSpPr>
          <p:nvPr/>
        </p:nvCxnSpPr>
        <p:spPr>
          <a:xfrm>
            <a:off x="2826327" y="4358244"/>
            <a:ext cx="1199114" cy="8808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EC457F1A-E61A-D09B-B4CB-A8CEDB125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27" y="2189840"/>
            <a:ext cx="11363643" cy="6689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7761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Forms </a:t>
            </a:r>
            <a:r>
              <a:rPr lang="en" b="1" dirty="0">
                <a:latin typeface="Poppins" pitchFamily="2" charset="77"/>
                <a:cs typeface="Poppins" pitchFamily="2" charset="77"/>
              </a:rPr>
              <a:t>(Radio Button)</a:t>
            </a:r>
            <a:endParaRPr lang="en-US" b="1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3" name="Picture 24" descr="Blue HTML icon (png logo symbol)">
            <a:extLst>
              <a:ext uri="{FF2B5EF4-FFF2-40B4-BE49-F238E27FC236}">
                <a16:creationId xmlns:a16="http://schemas.microsoft.com/office/drawing/2014/main" id="{26ADCDE6-0897-E5E3-80DF-7533105724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34"/>
          <a:stretch/>
        </p:blipFill>
        <p:spPr bwMode="auto">
          <a:xfrm>
            <a:off x="10368771" y="316190"/>
            <a:ext cx="1823229" cy="166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2B68BE-8A24-25F8-78A9-26746F95C6E2}"/>
              </a:ext>
            </a:extLst>
          </p:cNvPr>
          <p:cNvSpPr txBox="1"/>
          <p:nvPr/>
        </p:nvSpPr>
        <p:spPr>
          <a:xfrm>
            <a:off x="478727" y="3160622"/>
            <a:ext cx="11713273" cy="3368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75715E"/>
                </a:solidFill>
                <a:latin typeface="Menlo" panose="020B0609030804020204" pitchFamily="49" charset="0"/>
              </a:rPr>
              <a:t>&lt;!-- Radio Buttons --&gt;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&lt;</a:t>
            </a:r>
            <a:r>
              <a:rPr lang="en-US" dirty="0">
                <a:solidFill>
                  <a:srgbClr val="F9005A"/>
                </a:solidFill>
                <a:latin typeface="Menlo" panose="020B0609030804020204" pitchFamily="49" charset="0"/>
              </a:rPr>
              <a:t>label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&gt;Radio Buttons:&lt;/</a:t>
            </a:r>
            <a:r>
              <a:rPr lang="en-US" dirty="0">
                <a:solidFill>
                  <a:srgbClr val="F9005A"/>
                </a:solidFill>
                <a:latin typeface="Menlo" panose="020B0609030804020204" pitchFamily="49" charset="0"/>
              </a:rPr>
              <a:t>label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&lt;</a:t>
            </a:r>
            <a:r>
              <a:rPr lang="en-US" dirty="0">
                <a:solidFill>
                  <a:srgbClr val="F9005A"/>
                </a:solidFill>
                <a:latin typeface="Menlo" panose="020B0609030804020204" pitchFamily="49" charset="0"/>
              </a:rPr>
              <a:t>label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679C00"/>
                </a:solidFill>
                <a:latin typeface="Menlo" panose="020B0609030804020204" pitchFamily="49" charset="0"/>
              </a:rPr>
              <a:t>for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998F2F"/>
                </a:solidFill>
                <a:latin typeface="Menlo" panose="020B0609030804020204" pitchFamily="49" charset="0"/>
              </a:rPr>
              <a:t>”r1"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&gt;Option 1&lt;/</a:t>
            </a:r>
            <a:r>
              <a:rPr lang="en-US" dirty="0">
                <a:solidFill>
                  <a:srgbClr val="F9005A"/>
                </a:solidFill>
                <a:latin typeface="Menlo" panose="020B0609030804020204" pitchFamily="49" charset="0"/>
              </a:rPr>
              <a:t>label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&lt;</a:t>
            </a:r>
            <a:r>
              <a:rPr lang="en-US" dirty="0">
                <a:solidFill>
                  <a:srgbClr val="F9005A"/>
                </a:solidFill>
                <a:latin typeface="Menlo" panose="020B0609030804020204" pitchFamily="49" charset="0"/>
              </a:rPr>
              <a:t>input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679C00"/>
                </a:solidFill>
                <a:latin typeface="Menlo" panose="020B0609030804020204" pitchFamily="49" charset="0"/>
              </a:rPr>
              <a:t>type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998F2F"/>
                </a:solidFill>
                <a:latin typeface="Menlo" panose="020B0609030804020204" pitchFamily="49" charset="0"/>
              </a:rPr>
              <a:t>"radio"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679C00"/>
                </a:solidFill>
                <a:latin typeface="Menlo" panose="020B0609030804020204" pitchFamily="49" charset="0"/>
              </a:rPr>
              <a:t>id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998F2F"/>
                </a:solidFill>
                <a:latin typeface="Menlo" panose="020B0609030804020204" pitchFamily="49" charset="0"/>
              </a:rPr>
              <a:t>”r1"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679C00"/>
                </a:solidFill>
                <a:latin typeface="Menlo" panose="020B0609030804020204" pitchFamily="49" charset="0"/>
              </a:rPr>
              <a:t>name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998F2F"/>
                </a:solidFill>
                <a:latin typeface="Menlo" panose="020B0609030804020204" pitchFamily="49" charset="0"/>
              </a:rPr>
              <a:t>"radio_options"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679C00"/>
                </a:solidFill>
                <a:latin typeface="Menlo" panose="020B0609030804020204" pitchFamily="49" charset="0"/>
              </a:rPr>
              <a:t>value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998F2F"/>
                </a:solidFill>
                <a:latin typeface="Menlo" panose="020B0609030804020204" pitchFamily="49" charset="0"/>
              </a:rPr>
              <a:t>"option1"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&lt;</a:t>
            </a:r>
            <a:r>
              <a:rPr lang="en-US" dirty="0">
                <a:solidFill>
                  <a:srgbClr val="F9005A"/>
                </a:solidFill>
                <a:latin typeface="Menlo" panose="020B0609030804020204" pitchFamily="49" charset="0"/>
              </a:rPr>
              <a:t>label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679C00"/>
                </a:solidFill>
                <a:latin typeface="Menlo" panose="020B0609030804020204" pitchFamily="49" charset="0"/>
              </a:rPr>
              <a:t>for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998F2F"/>
                </a:solidFill>
                <a:latin typeface="Menlo" panose="020B0609030804020204" pitchFamily="49" charset="0"/>
              </a:rPr>
              <a:t>”r2"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&gt;Option 2&lt;/</a:t>
            </a:r>
            <a:r>
              <a:rPr lang="en-US" dirty="0">
                <a:solidFill>
                  <a:srgbClr val="F9005A"/>
                </a:solidFill>
                <a:latin typeface="Menlo" panose="020B0609030804020204" pitchFamily="49" charset="0"/>
              </a:rPr>
              <a:t>label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&lt;</a:t>
            </a:r>
            <a:r>
              <a:rPr lang="en-US" dirty="0">
                <a:solidFill>
                  <a:srgbClr val="F9005A"/>
                </a:solidFill>
                <a:latin typeface="Menlo" panose="020B0609030804020204" pitchFamily="49" charset="0"/>
              </a:rPr>
              <a:t>input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679C00"/>
                </a:solidFill>
                <a:latin typeface="Menlo" panose="020B0609030804020204" pitchFamily="49" charset="0"/>
              </a:rPr>
              <a:t>type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998F2F"/>
                </a:solidFill>
                <a:latin typeface="Menlo" panose="020B0609030804020204" pitchFamily="49" charset="0"/>
              </a:rPr>
              <a:t>"radio"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679C00"/>
                </a:solidFill>
                <a:latin typeface="Menlo" panose="020B0609030804020204" pitchFamily="49" charset="0"/>
              </a:rPr>
              <a:t>id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998F2F"/>
                </a:solidFill>
                <a:latin typeface="Menlo" panose="020B0609030804020204" pitchFamily="49" charset="0"/>
              </a:rPr>
              <a:t>”r2"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679C00"/>
                </a:solidFill>
                <a:latin typeface="Menlo" panose="020B0609030804020204" pitchFamily="49" charset="0"/>
              </a:rPr>
              <a:t>name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998F2F"/>
                </a:solidFill>
                <a:latin typeface="Menlo" panose="020B0609030804020204" pitchFamily="49" charset="0"/>
              </a:rPr>
              <a:t>"radio_options"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679C00"/>
                </a:solidFill>
                <a:latin typeface="Menlo" panose="020B0609030804020204" pitchFamily="49" charset="0"/>
              </a:rPr>
              <a:t>value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998F2F"/>
                </a:solidFill>
                <a:latin typeface="Menlo" panose="020B0609030804020204" pitchFamily="49" charset="0"/>
              </a:rPr>
              <a:t>"option2"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&gt;</a:t>
            </a:r>
          </a:p>
          <a:p>
            <a:pPr>
              <a:lnSpc>
                <a:spcPct val="150000"/>
              </a:lnSpc>
            </a:pPr>
            <a:b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</a:b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41C0B0-71E5-8B90-1B22-1476750DB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26" y="2081176"/>
            <a:ext cx="10315529" cy="96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87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Forms </a:t>
            </a:r>
            <a:r>
              <a:rPr lang="en" b="1" dirty="0">
                <a:latin typeface="Poppins" pitchFamily="2" charset="77"/>
                <a:cs typeface="Poppins" pitchFamily="2" charset="77"/>
              </a:rPr>
              <a:t>(Dropdown)</a:t>
            </a:r>
            <a:endParaRPr lang="en-US" b="1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3" name="Picture 24" descr="Blue HTML icon (png logo symbol)">
            <a:extLst>
              <a:ext uri="{FF2B5EF4-FFF2-40B4-BE49-F238E27FC236}">
                <a16:creationId xmlns:a16="http://schemas.microsoft.com/office/drawing/2014/main" id="{26ADCDE6-0897-E5E3-80DF-7533105724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34"/>
          <a:stretch/>
        </p:blipFill>
        <p:spPr bwMode="auto">
          <a:xfrm>
            <a:off x="10368771" y="316190"/>
            <a:ext cx="1823229" cy="166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2B68BE-8A24-25F8-78A9-26746F95C6E2}"/>
              </a:ext>
            </a:extLst>
          </p:cNvPr>
          <p:cNvSpPr txBox="1"/>
          <p:nvPr/>
        </p:nvSpPr>
        <p:spPr>
          <a:xfrm>
            <a:off x="478727" y="3160622"/>
            <a:ext cx="11713273" cy="3784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75715E"/>
                </a:solidFill>
                <a:latin typeface="Menlo" panose="020B0609030804020204" pitchFamily="49" charset="0"/>
              </a:rPr>
              <a:t>&lt;!-- Select Dropdown --&gt;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&lt;</a:t>
            </a:r>
            <a:r>
              <a:rPr lang="en-US" dirty="0">
                <a:solidFill>
                  <a:srgbClr val="F9005A"/>
                </a:solidFill>
                <a:latin typeface="Menlo" panose="020B0609030804020204" pitchFamily="49" charset="0"/>
              </a:rPr>
              <a:t>label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679C00"/>
                </a:solidFill>
                <a:latin typeface="Menlo" panose="020B0609030804020204" pitchFamily="49" charset="0"/>
              </a:rPr>
              <a:t>for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998F2F"/>
                </a:solidFill>
                <a:latin typeface="Menlo" panose="020B0609030804020204" pitchFamily="49" charset="0"/>
              </a:rPr>
              <a:t>"select_input"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&gt;Select:&lt;/</a:t>
            </a:r>
            <a:r>
              <a:rPr lang="en-US" dirty="0">
                <a:solidFill>
                  <a:srgbClr val="F9005A"/>
                </a:solidFill>
                <a:latin typeface="Menlo" panose="020B0609030804020204" pitchFamily="49" charset="0"/>
              </a:rPr>
              <a:t>label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&lt;</a:t>
            </a:r>
            <a:r>
              <a:rPr lang="en-US" dirty="0">
                <a:solidFill>
                  <a:srgbClr val="F9005A"/>
                </a:solidFill>
                <a:latin typeface="Menlo" panose="020B0609030804020204" pitchFamily="49" charset="0"/>
              </a:rPr>
              <a:t>select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679C00"/>
                </a:solidFill>
                <a:latin typeface="Menlo" panose="020B0609030804020204" pitchFamily="49" charset="0"/>
              </a:rPr>
              <a:t>id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998F2F"/>
                </a:solidFill>
                <a:latin typeface="Menlo" panose="020B0609030804020204" pitchFamily="49" charset="0"/>
              </a:rPr>
              <a:t>"select_input"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679C00"/>
                </a:solidFill>
                <a:latin typeface="Menlo" panose="020B0609030804020204" pitchFamily="49" charset="0"/>
              </a:rPr>
              <a:t>name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998F2F"/>
                </a:solidFill>
                <a:latin typeface="Menlo" panose="020B0609030804020204" pitchFamily="49" charset="0"/>
              </a:rPr>
              <a:t>"select_input"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679C00"/>
                </a:solidFill>
                <a:latin typeface="Menlo" panose="020B0609030804020204" pitchFamily="49" charset="0"/>
              </a:rPr>
              <a:t>required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&lt;</a:t>
            </a:r>
            <a:r>
              <a:rPr lang="en-US" dirty="0">
                <a:solidFill>
                  <a:srgbClr val="F9005A"/>
                </a:solidFill>
                <a:latin typeface="Menlo" panose="020B0609030804020204" pitchFamily="49" charset="0"/>
              </a:rPr>
              <a:t>option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679C00"/>
                </a:solidFill>
                <a:latin typeface="Menlo" panose="020B0609030804020204" pitchFamily="49" charset="0"/>
              </a:rPr>
              <a:t>value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998F2F"/>
                </a:solidFill>
                <a:latin typeface="Menlo" panose="020B0609030804020204" pitchFamily="49" charset="0"/>
              </a:rPr>
              <a:t>""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&gt;Select an option&lt;/</a:t>
            </a:r>
            <a:r>
              <a:rPr lang="en-US" dirty="0">
                <a:solidFill>
                  <a:srgbClr val="F9005A"/>
                </a:solidFill>
                <a:latin typeface="Menlo" panose="020B0609030804020204" pitchFamily="49" charset="0"/>
              </a:rPr>
              <a:t>option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&lt;</a:t>
            </a:r>
            <a:r>
              <a:rPr lang="en-US" dirty="0">
                <a:solidFill>
                  <a:srgbClr val="F9005A"/>
                </a:solidFill>
                <a:latin typeface="Menlo" panose="020B0609030804020204" pitchFamily="49" charset="0"/>
              </a:rPr>
              <a:t>option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679C00"/>
                </a:solidFill>
                <a:latin typeface="Menlo" panose="020B0609030804020204" pitchFamily="49" charset="0"/>
              </a:rPr>
              <a:t>value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998F2F"/>
                </a:solidFill>
                <a:latin typeface="Menlo" panose="020B0609030804020204" pitchFamily="49" charset="0"/>
              </a:rPr>
              <a:t>"option1"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&gt;Option 1&lt;/</a:t>
            </a:r>
            <a:r>
              <a:rPr lang="en-US" dirty="0">
                <a:solidFill>
                  <a:srgbClr val="F9005A"/>
                </a:solidFill>
                <a:latin typeface="Menlo" panose="020B0609030804020204" pitchFamily="49" charset="0"/>
              </a:rPr>
              <a:t>option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&lt;</a:t>
            </a:r>
            <a:r>
              <a:rPr lang="en-US" dirty="0">
                <a:solidFill>
                  <a:srgbClr val="F9005A"/>
                </a:solidFill>
                <a:latin typeface="Menlo" panose="020B0609030804020204" pitchFamily="49" charset="0"/>
              </a:rPr>
              <a:t>option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679C00"/>
                </a:solidFill>
                <a:latin typeface="Menlo" panose="020B0609030804020204" pitchFamily="49" charset="0"/>
              </a:rPr>
              <a:t>value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998F2F"/>
                </a:solidFill>
                <a:latin typeface="Menlo" panose="020B0609030804020204" pitchFamily="49" charset="0"/>
              </a:rPr>
              <a:t>"option2"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&gt;Option 2&lt;/</a:t>
            </a:r>
            <a:r>
              <a:rPr lang="en-US" dirty="0">
                <a:solidFill>
                  <a:srgbClr val="F9005A"/>
                </a:solidFill>
                <a:latin typeface="Menlo" panose="020B0609030804020204" pitchFamily="49" charset="0"/>
              </a:rPr>
              <a:t>option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&lt;</a:t>
            </a:r>
            <a:r>
              <a:rPr lang="en-US" dirty="0">
                <a:solidFill>
                  <a:srgbClr val="F9005A"/>
                </a:solidFill>
                <a:latin typeface="Menlo" panose="020B0609030804020204" pitchFamily="49" charset="0"/>
              </a:rPr>
              <a:t>option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679C00"/>
                </a:solidFill>
                <a:latin typeface="Menlo" panose="020B0609030804020204" pitchFamily="49" charset="0"/>
              </a:rPr>
              <a:t>value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998F2F"/>
                </a:solidFill>
                <a:latin typeface="Menlo" panose="020B0609030804020204" pitchFamily="49" charset="0"/>
              </a:rPr>
              <a:t>"option3"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&gt;Option 3&lt;/</a:t>
            </a:r>
            <a:r>
              <a:rPr lang="en-US" dirty="0">
                <a:solidFill>
                  <a:srgbClr val="F9005A"/>
                </a:solidFill>
                <a:latin typeface="Menlo" panose="020B0609030804020204" pitchFamily="49" charset="0"/>
              </a:rPr>
              <a:t>option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&lt;/</a:t>
            </a:r>
            <a:r>
              <a:rPr lang="en-US" dirty="0">
                <a:solidFill>
                  <a:srgbClr val="F9005A"/>
                </a:solidFill>
                <a:latin typeface="Menlo" panose="020B0609030804020204" pitchFamily="49" charset="0"/>
              </a:rPr>
              <a:t>select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&gt;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41C0B0-71E5-8B90-1B22-1476750DB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26" y="2081176"/>
            <a:ext cx="10315529" cy="96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Forms </a:t>
            </a:r>
            <a:r>
              <a:rPr lang="en" b="1" dirty="0">
                <a:latin typeface="Poppins" pitchFamily="2" charset="77"/>
                <a:cs typeface="Poppins" pitchFamily="2" charset="77"/>
              </a:rPr>
              <a:t>(Text Area &amp; Submit)</a:t>
            </a:r>
            <a:endParaRPr lang="en-US" b="1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3" name="Picture 24" descr="Blue HTML icon (png logo symbol)">
            <a:extLst>
              <a:ext uri="{FF2B5EF4-FFF2-40B4-BE49-F238E27FC236}">
                <a16:creationId xmlns:a16="http://schemas.microsoft.com/office/drawing/2014/main" id="{26ADCDE6-0897-E5E3-80DF-7533105724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34"/>
          <a:stretch/>
        </p:blipFill>
        <p:spPr bwMode="auto">
          <a:xfrm>
            <a:off x="10368771" y="316190"/>
            <a:ext cx="1823229" cy="166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2B68BE-8A24-25F8-78A9-26746F95C6E2}"/>
              </a:ext>
            </a:extLst>
          </p:cNvPr>
          <p:cNvSpPr txBox="1"/>
          <p:nvPr/>
        </p:nvSpPr>
        <p:spPr>
          <a:xfrm>
            <a:off x="478727" y="3160622"/>
            <a:ext cx="11713273" cy="2953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75715E"/>
                </a:solidFill>
                <a:latin typeface="Menlo" panose="020B0609030804020204" pitchFamily="49" charset="0"/>
              </a:rPr>
              <a:t>&lt;!-- Textarea Input --&gt;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&lt;</a:t>
            </a:r>
            <a:r>
              <a:rPr lang="en-US" dirty="0">
                <a:solidFill>
                  <a:srgbClr val="F9005A"/>
                </a:solidFill>
                <a:latin typeface="Menlo" panose="020B0609030804020204" pitchFamily="49" charset="0"/>
              </a:rPr>
              <a:t>label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679C00"/>
                </a:solidFill>
                <a:latin typeface="Menlo" panose="020B0609030804020204" pitchFamily="49" charset="0"/>
              </a:rPr>
              <a:t>for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998F2F"/>
                </a:solidFill>
                <a:latin typeface="Menlo" panose="020B0609030804020204" pitchFamily="49" charset="0"/>
              </a:rPr>
              <a:t>"textarea_input"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&gt;Textarea:&lt;/</a:t>
            </a:r>
            <a:r>
              <a:rPr lang="en-US" dirty="0">
                <a:solidFill>
                  <a:srgbClr val="F9005A"/>
                </a:solidFill>
                <a:latin typeface="Menlo" panose="020B0609030804020204" pitchFamily="49" charset="0"/>
              </a:rPr>
              <a:t>label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&lt;</a:t>
            </a:r>
            <a:r>
              <a:rPr lang="en-US" dirty="0">
                <a:solidFill>
                  <a:srgbClr val="F9005A"/>
                </a:solidFill>
                <a:latin typeface="Menlo" panose="020B0609030804020204" pitchFamily="49" charset="0"/>
              </a:rPr>
              <a:t>textarea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679C00"/>
                </a:solidFill>
                <a:latin typeface="Menlo" panose="020B0609030804020204" pitchFamily="49" charset="0"/>
              </a:rPr>
              <a:t>id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998F2F"/>
                </a:solidFill>
                <a:latin typeface="Menlo" panose="020B0609030804020204" pitchFamily="49" charset="0"/>
              </a:rPr>
              <a:t>"textarea_input"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679C00"/>
                </a:solidFill>
                <a:latin typeface="Menlo" panose="020B0609030804020204" pitchFamily="49" charset="0"/>
              </a:rPr>
              <a:t>name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998F2F"/>
                </a:solidFill>
                <a:latin typeface="Menlo" panose="020B0609030804020204" pitchFamily="49" charset="0"/>
              </a:rPr>
              <a:t>"textarea_input"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679C00"/>
                </a:solidFill>
                <a:latin typeface="Menlo" panose="020B0609030804020204" pitchFamily="49" charset="0"/>
              </a:rPr>
              <a:t>rows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998F2F"/>
                </a:solidFill>
                <a:latin typeface="Menlo" panose="020B0609030804020204" pitchFamily="49" charset="0"/>
              </a:rPr>
              <a:t>"4"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679C00"/>
                </a:solidFill>
                <a:latin typeface="Menlo" panose="020B0609030804020204" pitchFamily="49" charset="0"/>
              </a:rPr>
              <a:t>cols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998F2F"/>
                </a:solidFill>
                <a:latin typeface="Menlo" panose="020B0609030804020204" pitchFamily="49" charset="0"/>
              </a:rPr>
              <a:t>"50"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679C00"/>
                </a:solidFill>
                <a:latin typeface="Menlo" panose="020B0609030804020204" pitchFamily="49" charset="0"/>
              </a:rPr>
              <a:t>required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&lt;/</a:t>
            </a:r>
            <a:r>
              <a:rPr lang="en-US" dirty="0">
                <a:solidFill>
                  <a:srgbClr val="F9005A"/>
                </a:solidFill>
                <a:latin typeface="Menlo" panose="020B0609030804020204" pitchFamily="49" charset="0"/>
              </a:rPr>
              <a:t>textarea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&gt;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75715E"/>
                </a:solidFill>
                <a:latin typeface="Menlo" panose="020B0609030804020204" pitchFamily="49" charset="0"/>
              </a:rPr>
              <a:t>&lt;!-- Submit Button (more flexible; preferred) --&gt;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&lt;</a:t>
            </a:r>
            <a:r>
              <a:rPr lang="en-US" dirty="0">
                <a:solidFill>
                  <a:srgbClr val="F9005A"/>
                </a:solidFill>
                <a:latin typeface="Menlo" panose="020B0609030804020204" pitchFamily="49" charset="0"/>
              </a:rPr>
              <a:t>button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679C00"/>
                </a:solidFill>
                <a:latin typeface="Menlo" panose="020B0609030804020204" pitchFamily="49" charset="0"/>
              </a:rPr>
              <a:t>type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998F2F"/>
                </a:solidFill>
                <a:latin typeface="Menlo" panose="020B0609030804020204" pitchFamily="49" charset="0"/>
              </a:rPr>
              <a:t>"submit” </a:t>
            </a:r>
            <a:r>
              <a:rPr lang="en-US" dirty="0">
                <a:solidFill>
                  <a:srgbClr val="679C00"/>
                </a:solidFill>
                <a:latin typeface="Menlo" panose="020B0609030804020204" pitchFamily="49" charset="0"/>
              </a:rPr>
              <a:t>onclick=“” 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&gt;Submit&lt;/</a:t>
            </a:r>
            <a:r>
              <a:rPr lang="en-US" dirty="0">
                <a:solidFill>
                  <a:srgbClr val="F9005A"/>
                </a:solidFill>
                <a:latin typeface="Menlo" panose="020B0609030804020204" pitchFamily="49" charset="0"/>
              </a:rPr>
              <a:t>button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41C0B0-71E5-8B90-1B22-1476750DB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26" y="2081176"/>
            <a:ext cx="10315529" cy="96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00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Iframes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805A4C-48D4-9434-E030-920D647B8B5D}"/>
              </a:ext>
            </a:extLst>
          </p:cNvPr>
          <p:cNvSpPr txBox="1"/>
          <p:nvPr/>
        </p:nvSpPr>
        <p:spPr>
          <a:xfrm>
            <a:off x="722489" y="1791589"/>
            <a:ext cx="1063131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&lt;</a:t>
            </a:r>
            <a:r>
              <a:rPr lang="en-US" sz="2000" dirty="0">
                <a:solidFill>
                  <a:srgbClr val="F9005A"/>
                </a:solidFill>
                <a:latin typeface="Menlo" panose="020B0609030804020204" pitchFamily="49" charset="0"/>
              </a:rPr>
              <a:t>iframe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679C00"/>
                </a:solidFill>
                <a:latin typeface="Menlo" panose="020B0609030804020204" pitchFamily="49" charset="0"/>
              </a:rPr>
              <a:t>width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998F2F"/>
                </a:solidFill>
                <a:latin typeface="Menlo" panose="020B0609030804020204" pitchFamily="49" charset="0"/>
              </a:rPr>
              <a:t>"420"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679C00"/>
                </a:solidFill>
                <a:latin typeface="Menlo" panose="020B0609030804020204" pitchFamily="49" charset="0"/>
              </a:rPr>
              <a:t>height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998F2F"/>
                </a:solidFill>
                <a:latin typeface="Menlo" panose="020B0609030804020204" pitchFamily="49" charset="0"/>
              </a:rPr>
              <a:t>"315"</a:t>
            </a:r>
            <a:endParaRPr lang="en-US" sz="20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679C00"/>
                </a:solidFill>
                <a:latin typeface="Menlo" panose="020B0609030804020204" pitchFamily="49" charset="0"/>
              </a:rPr>
              <a:t>src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998F2F"/>
                </a:solidFill>
                <a:latin typeface="Menlo" panose="020B0609030804020204" pitchFamily="49" charset="0"/>
              </a:rPr>
              <a:t>"https://www.youtube.com/embed/tgbNymZ7vqY"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&lt;/</a:t>
            </a:r>
            <a:r>
              <a:rPr lang="en-US" sz="2000" dirty="0">
                <a:solidFill>
                  <a:srgbClr val="F9005A"/>
                </a:solidFill>
                <a:latin typeface="Menlo" panose="020B0609030804020204" pitchFamily="49" charset="0"/>
              </a:rPr>
              <a:t>iframe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&gt;</a:t>
            </a:r>
          </a:p>
        </p:txBody>
      </p:sp>
      <p:pic>
        <p:nvPicPr>
          <p:cNvPr id="3" name="Picture 24" descr="Blue HTML icon (png logo symbol)">
            <a:extLst>
              <a:ext uri="{FF2B5EF4-FFF2-40B4-BE49-F238E27FC236}">
                <a16:creationId xmlns:a16="http://schemas.microsoft.com/office/drawing/2014/main" id="{26ADCDE6-0897-E5E3-80DF-7533105724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34"/>
          <a:stretch/>
        </p:blipFill>
        <p:spPr bwMode="auto">
          <a:xfrm>
            <a:off x="10368771" y="316190"/>
            <a:ext cx="1823229" cy="166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12ECE9-155C-E51D-2A15-7C60E719DD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8665" y="2807252"/>
            <a:ext cx="6050846" cy="37242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21C8B0-D956-5B0A-119A-8B2B5DCF54FF}"/>
              </a:ext>
            </a:extLst>
          </p:cNvPr>
          <p:cNvSpPr txBox="1"/>
          <p:nvPr/>
        </p:nvSpPr>
        <p:spPr>
          <a:xfrm>
            <a:off x="722489" y="3260439"/>
            <a:ext cx="418535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Poppins" pitchFamily="2" charset="77"/>
                <a:cs typeface="Poppins" pitchFamily="2" charset="77"/>
              </a:rPr>
              <a:t>To open another website in your website (e.g., video or Google maps)</a:t>
            </a:r>
          </a:p>
        </p:txBody>
      </p:sp>
    </p:spTree>
    <p:extLst>
      <p:ext uri="{BB962C8B-B14F-4D97-AF65-F5344CB8AC3E}">
        <p14:creationId xmlns:p14="http://schemas.microsoft.com/office/powerpoint/2010/main" val="1919904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Text Formatting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3" name="Picture 24" descr="Blue HTML icon (png logo symbol)">
            <a:extLst>
              <a:ext uri="{FF2B5EF4-FFF2-40B4-BE49-F238E27FC236}">
                <a16:creationId xmlns:a16="http://schemas.microsoft.com/office/drawing/2014/main" id="{26ADCDE6-0897-E5E3-80DF-7533105724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34"/>
          <a:stretch/>
        </p:blipFill>
        <p:spPr bwMode="auto">
          <a:xfrm>
            <a:off x="10368771" y="316190"/>
            <a:ext cx="1823229" cy="166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573360D-9E5B-E4AC-2E19-823291054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051918"/>
              </p:ext>
            </p:extLst>
          </p:nvPr>
        </p:nvGraphicFramePr>
        <p:xfrm>
          <a:off x="961822" y="2700328"/>
          <a:ext cx="7651078" cy="3679659"/>
        </p:xfrm>
        <a:graphic>
          <a:graphicData uri="http://schemas.openxmlformats.org/drawingml/2006/table">
            <a:tbl>
              <a:tblPr/>
              <a:tblGrid>
                <a:gridCol w="1189026">
                  <a:extLst>
                    <a:ext uri="{9D8B030D-6E8A-4147-A177-3AD203B41FA5}">
                      <a16:colId xmlns:a16="http://schemas.microsoft.com/office/drawing/2014/main" val="183431449"/>
                    </a:ext>
                  </a:extLst>
                </a:gridCol>
                <a:gridCol w="6462052">
                  <a:extLst>
                    <a:ext uri="{9D8B030D-6E8A-4147-A177-3AD203B41FA5}">
                      <a16:colId xmlns:a16="http://schemas.microsoft.com/office/drawing/2014/main" val="1304023907"/>
                    </a:ext>
                  </a:extLst>
                </a:gridCol>
              </a:tblGrid>
              <a:tr h="408851"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b="0" u="none" dirty="0">
                          <a:solidFill>
                            <a:schemeClr val="tx1"/>
                          </a:solidFill>
                          <a:effectLst/>
                          <a:latin typeface="Poppins" pitchFamily="2" charset="77"/>
                          <a:cs typeface="Poppins" pitchFamily="2" charset="77"/>
                        </a:rPr>
                        <a:t>&lt;b&gt;</a:t>
                      </a:r>
                    </a:p>
                  </a:txBody>
                  <a:tcPr marL="146018" marR="73009" marT="73009" marB="7300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b="0" dirty="0">
                          <a:effectLst/>
                          <a:latin typeface="Poppins" pitchFamily="2" charset="77"/>
                          <a:cs typeface="Poppins" pitchFamily="2" charset="77"/>
                        </a:rPr>
                        <a:t>Defines bold text</a:t>
                      </a:r>
                    </a:p>
                  </a:txBody>
                  <a:tcPr marL="73009" marR="73009" marT="73009" marB="7300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0998124"/>
                  </a:ext>
                </a:extLst>
              </a:tr>
              <a:tr h="408851"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b="0" u="none" dirty="0">
                          <a:solidFill>
                            <a:schemeClr val="tx1"/>
                          </a:solidFill>
                          <a:effectLst/>
                          <a:latin typeface="Poppins" pitchFamily="2" charset="77"/>
                          <a:cs typeface="Poppins" pitchFamily="2" charset="77"/>
                        </a:rPr>
                        <a:t>&lt;</a:t>
                      </a:r>
                      <a:r>
                        <a:rPr lang="en-US" sz="1700" b="0" u="none" dirty="0" err="1">
                          <a:solidFill>
                            <a:schemeClr val="tx1"/>
                          </a:solidFill>
                          <a:effectLst/>
                          <a:latin typeface="Poppins" pitchFamily="2" charset="77"/>
                          <a:cs typeface="Poppins" pitchFamily="2" charset="77"/>
                        </a:rPr>
                        <a:t>i</a:t>
                      </a:r>
                      <a:r>
                        <a:rPr lang="en-US" sz="1700" b="0" u="none" dirty="0">
                          <a:solidFill>
                            <a:schemeClr val="tx1"/>
                          </a:solidFill>
                          <a:effectLst/>
                          <a:latin typeface="Poppins" pitchFamily="2" charset="77"/>
                          <a:cs typeface="Poppins" pitchFamily="2" charset="77"/>
                        </a:rPr>
                        <a:t>&gt;</a:t>
                      </a:r>
                    </a:p>
                  </a:txBody>
                  <a:tcPr marL="146018" marR="73009" marT="73009" marB="7300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b="0" dirty="0">
                          <a:effectLst/>
                          <a:latin typeface="Poppins" pitchFamily="2" charset="77"/>
                          <a:cs typeface="Poppins" pitchFamily="2" charset="77"/>
                        </a:rPr>
                        <a:t>Defines italic text</a:t>
                      </a:r>
                    </a:p>
                  </a:txBody>
                  <a:tcPr marL="73009" marR="73009" marT="73009" marB="7300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915659"/>
                  </a:ext>
                </a:extLst>
              </a:tr>
              <a:tr h="408851"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u="none" dirty="0">
                          <a:effectLst/>
                          <a:latin typeface="Poppins" pitchFamily="2" charset="77"/>
                          <a:cs typeface="Poppins" pitchFamily="2" charset="77"/>
                        </a:rPr>
                        <a:t>&lt;em&gt;</a:t>
                      </a:r>
                    </a:p>
                  </a:txBody>
                  <a:tcPr marL="146018" marR="73009" marT="73009" marB="7300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dirty="0">
                          <a:effectLst/>
                          <a:latin typeface="Poppins" pitchFamily="2" charset="77"/>
                          <a:cs typeface="Poppins" pitchFamily="2" charset="77"/>
                        </a:rPr>
                        <a:t>Semantic Italic</a:t>
                      </a:r>
                    </a:p>
                  </a:txBody>
                  <a:tcPr marL="73009" marR="73009" marT="73009" marB="7300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962184"/>
                  </a:ext>
                </a:extLst>
              </a:tr>
              <a:tr h="408851"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u="none" dirty="0">
                          <a:effectLst/>
                          <a:latin typeface="Poppins" pitchFamily="2" charset="77"/>
                          <a:cs typeface="Poppins" pitchFamily="2" charset="77"/>
                        </a:rPr>
                        <a:t>&lt;strong&gt;</a:t>
                      </a:r>
                    </a:p>
                  </a:txBody>
                  <a:tcPr marL="146018" marR="73009" marT="73009" marB="7300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dirty="0">
                          <a:effectLst/>
                          <a:latin typeface="Poppins" pitchFamily="2" charset="77"/>
                          <a:cs typeface="Poppins" pitchFamily="2" charset="77"/>
                        </a:rPr>
                        <a:t>Semantic Bold</a:t>
                      </a:r>
                    </a:p>
                  </a:txBody>
                  <a:tcPr marL="73009" marR="73009" marT="73009" marB="7300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852620"/>
                  </a:ext>
                </a:extLst>
              </a:tr>
              <a:tr h="408851"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u="none" dirty="0">
                          <a:effectLst/>
                          <a:latin typeface="Poppins" pitchFamily="2" charset="77"/>
                          <a:cs typeface="Poppins" pitchFamily="2" charset="77"/>
                        </a:rPr>
                        <a:t>&lt;sub&gt;</a:t>
                      </a:r>
                    </a:p>
                  </a:txBody>
                  <a:tcPr marL="146018" marR="73009" marT="73009" marB="7300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dirty="0">
                          <a:effectLst/>
                          <a:latin typeface="Poppins" pitchFamily="2" charset="77"/>
                          <a:cs typeface="Poppins" pitchFamily="2" charset="77"/>
                        </a:rPr>
                        <a:t>Defines subscripted text</a:t>
                      </a:r>
                    </a:p>
                  </a:txBody>
                  <a:tcPr marL="73009" marR="73009" marT="73009" marB="7300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589100"/>
                  </a:ext>
                </a:extLst>
              </a:tr>
              <a:tr h="408851"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u="none" dirty="0">
                          <a:effectLst/>
                          <a:latin typeface="Poppins" pitchFamily="2" charset="77"/>
                          <a:cs typeface="Poppins" pitchFamily="2" charset="77"/>
                        </a:rPr>
                        <a:t>&lt;sup&gt;</a:t>
                      </a:r>
                    </a:p>
                  </a:txBody>
                  <a:tcPr marL="146018" marR="73009" marT="73009" marB="7300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dirty="0">
                          <a:effectLst/>
                          <a:latin typeface="Poppins" pitchFamily="2" charset="77"/>
                          <a:cs typeface="Poppins" pitchFamily="2" charset="77"/>
                        </a:rPr>
                        <a:t>Defines superscripted text</a:t>
                      </a:r>
                    </a:p>
                  </a:txBody>
                  <a:tcPr marL="73009" marR="73009" marT="73009" marB="7300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084723"/>
                  </a:ext>
                </a:extLst>
              </a:tr>
              <a:tr h="408851"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u="none" dirty="0">
                          <a:effectLst/>
                          <a:latin typeface="Poppins" pitchFamily="2" charset="77"/>
                          <a:cs typeface="Poppins" pitchFamily="2" charset="77"/>
                        </a:rPr>
                        <a:t>&lt;ins&gt;</a:t>
                      </a:r>
                    </a:p>
                  </a:txBody>
                  <a:tcPr marL="146018" marR="73009" marT="73009" marB="7300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dirty="0">
                          <a:effectLst/>
                          <a:latin typeface="Poppins" pitchFamily="2" charset="77"/>
                          <a:cs typeface="Poppins" pitchFamily="2" charset="77"/>
                        </a:rPr>
                        <a:t>Defines inserted text (underlined)</a:t>
                      </a:r>
                    </a:p>
                  </a:txBody>
                  <a:tcPr marL="73009" marR="73009" marT="73009" marB="7300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612982"/>
                  </a:ext>
                </a:extLst>
              </a:tr>
              <a:tr h="408851"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u="none" dirty="0">
                          <a:effectLst/>
                          <a:latin typeface="Poppins" pitchFamily="2" charset="77"/>
                          <a:cs typeface="Poppins" pitchFamily="2" charset="77"/>
                        </a:rPr>
                        <a:t>&lt;del&gt;</a:t>
                      </a:r>
                    </a:p>
                  </a:txBody>
                  <a:tcPr marL="146018" marR="73009" marT="73009" marB="7300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dirty="0">
                          <a:effectLst/>
                          <a:latin typeface="Poppins" pitchFamily="2" charset="77"/>
                          <a:cs typeface="Poppins" pitchFamily="2" charset="77"/>
                        </a:rPr>
                        <a:t>Defines deleted text (strikethrough)</a:t>
                      </a:r>
                    </a:p>
                  </a:txBody>
                  <a:tcPr marL="73009" marR="73009" marT="73009" marB="7300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120611"/>
                  </a:ext>
                </a:extLst>
              </a:tr>
              <a:tr h="408851"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u="none" dirty="0">
                          <a:effectLst/>
                          <a:latin typeface="Poppins" pitchFamily="2" charset="77"/>
                          <a:cs typeface="Poppins" pitchFamily="2" charset="77"/>
                        </a:rPr>
                        <a:t>&lt;mark&gt;</a:t>
                      </a:r>
                    </a:p>
                  </a:txBody>
                  <a:tcPr marL="146018" marR="73009" marT="73009" marB="7300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dirty="0">
                          <a:effectLst/>
                          <a:latin typeface="Poppins" pitchFamily="2" charset="77"/>
                          <a:cs typeface="Poppins" pitchFamily="2" charset="77"/>
                        </a:rPr>
                        <a:t>Defines marked/highlighted text</a:t>
                      </a:r>
                    </a:p>
                  </a:txBody>
                  <a:tcPr marL="73009" marR="73009" marT="73009" marB="7300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40098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02F1FF3-5650-4A4C-3AD1-6D45516074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822" y="1744971"/>
            <a:ext cx="9728721" cy="6999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FABCB7-7F9D-20E5-93E4-FFCB6CAA26D2}"/>
              </a:ext>
            </a:extLst>
          </p:cNvPr>
          <p:cNvSpPr txBox="1"/>
          <p:nvPr/>
        </p:nvSpPr>
        <p:spPr>
          <a:xfrm>
            <a:off x="8892450" y="5533547"/>
            <a:ext cx="2952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latin typeface="Poppins" pitchFamily="2" charset="77"/>
                <a:cs typeface="Poppins" pitchFamily="2" charset="77"/>
              </a:rPr>
              <a:t>All achievable with CSS but some also carry semantic meaning</a:t>
            </a:r>
          </a:p>
        </p:txBody>
      </p:sp>
    </p:spTree>
    <p:extLst>
      <p:ext uri="{BB962C8B-B14F-4D97-AF65-F5344CB8AC3E}">
        <p14:creationId xmlns:p14="http://schemas.microsoft.com/office/powerpoint/2010/main" val="211818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Division Semantic Alternatives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3" name="Picture 24" descr="Blue HTML icon (png logo symbol)">
            <a:extLst>
              <a:ext uri="{FF2B5EF4-FFF2-40B4-BE49-F238E27FC236}">
                <a16:creationId xmlns:a16="http://schemas.microsoft.com/office/drawing/2014/main" id="{26ADCDE6-0897-E5E3-80DF-7533105724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34"/>
          <a:stretch/>
        </p:blipFill>
        <p:spPr bwMode="auto">
          <a:xfrm>
            <a:off x="10368771" y="316190"/>
            <a:ext cx="1823229" cy="166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What Is Semantic Markup and Why You Should Use It | by Sumudu Siriwardana |  CodeX | Medium">
            <a:extLst>
              <a:ext uri="{FF2B5EF4-FFF2-40B4-BE49-F238E27FC236}">
                <a16:creationId xmlns:a16="http://schemas.microsoft.com/office/drawing/2014/main" id="{34F65C8D-54C7-28A0-72D9-23F96029E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921" y="1464464"/>
            <a:ext cx="8092017" cy="50284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46ABAB-04FE-F8AD-D187-73C3F3DC44A3}"/>
              </a:ext>
            </a:extLst>
          </p:cNvPr>
          <p:cNvSpPr txBox="1"/>
          <p:nvPr/>
        </p:nvSpPr>
        <p:spPr>
          <a:xfrm>
            <a:off x="9615659" y="5680274"/>
            <a:ext cx="2281241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latin typeface="Poppins" pitchFamily="2" charset="77"/>
                <a:cs typeface="Poppins" pitchFamily="2" charset="77"/>
              </a:rPr>
              <a:t>Also &lt;figure&gt; and &lt;figcaption&gt;</a:t>
            </a:r>
          </a:p>
        </p:txBody>
      </p:sp>
    </p:spTree>
    <p:extLst>
      <p:ext uri="{BB962C8B-B14F-4D97-AF65-F5344CB8AC3E}">
        <p14:creationId xmlns:p14="http://schemas.microsoft.com/office/powerpoint/2010/main" val="45844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HTML References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3" name="Picture 24" descr="Blue HTML icon (png logo symbol)">
            <a:extLst>
              <a:ext uri="{FF2B5EF4-FFF2-40B4-BE49-F238E27FC236}">
                <a16:creationId xmlns:a16="http://schemas.microsoft.com/office/drawing/2014/main" id="{26ADCDE6-0897-E5E3-80DF-7533105724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34"/>
          <a:stretch/>
        </p:blipFill>
        <p:spPr bwMode="auto">
          <a:xfrm>
            <a:off x="10368771" y="316190"/>
            <a:ext cx="1823229" cy="166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B82C47-3C88-2A8A-D6AE-986CA2797BF8}"/>
              </a:ext>
            </a:extLst>
          </p:cNvPr>
          <p:cNvSpPr txBox="1"/>
          <p:nvPr/>
        </p:nvSpPr>
        <p:spPr>
          <a:xfrm>
            <a:off x="838200" y="1982893"/>
            <a:ext cx="9242234" cy="1371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190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Official Documentation at </a:t>
            </a:r>
            <a:r>
              <a:rPr lang="en-US" sz="190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  <a:hlinkClick r:id="rId5"/>
              </a:rPr>
              <a:t>Mozzila</a:t>
            </a:r>
            <a:endParaRPr lang="en-US" sz="1900" dirty="0">
              <a:solidFill>
                <a:srgbClr val="333333"/>
              </a:solidFill>
              <a:latin typeface="Poppins" pitchFamily="2" charset="77"/>
              <a:cs typeface="Poppins" pitchFamily="2" charset="77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en-US" sz="1900" b="0" dirty="0">
                <a:solidFill>
                  <a:srgbClr val="333333"/>
                </a:solidFill>
                <a:effectLst/>
                <a:latin typeface="Poppins" pitchFamily="2" charset="77"/>
                <a:cs typeface="Poppins" pitchFamily="2" charset="77"/>
                <a:hlinkClick r:id="rId6"/>
              </a:rPr>
              <a:t>W3 Schools</a:t>
            </a:r>
            <a:r>
              <a:rPr lang="en-US" sz="1900" b="0" dirty="0">
                <a:solidFill>
                  <a:srgbClr val="333333"/>
                </a:solidFill>
                <a:effectLst/>
                <a:latin typeface="Poppins" pitchFamily="2" charset="77"/>
                <a:cs typeface="Poppins" pitchFamily="2" charset="77"/>
              </a:rPr>
              <a:t>, </a:t>
            </a:r>
            <a:r>
              <a:rPr lang="en-US" sz="190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HTML cheat sheets</a:t>
            </a:r>
            <a:endParaRPr lang="en-US" sz="1900" b="0" dirty="0">
              <a:solidFill>
                <a:srgbClr val="333333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1900" b="0" dirty="0">
                <a:solidFill>
                  <a:srgbClr val="333333"/>
                </a:solidFill>
                <a:effectLst/>
                <a:latin typeface="Poppins" pitchFamily="2" charset="77"/>
                <a:cs typeface="Poppins" pitchFamily="2" charset="77"/>
              </a:rPr>
              <a:t>Our book (HTML &amp; CSS by Jon Ducket)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89B92-2CCB-6C4D-CAE3-311203A42F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973" y="3529194"/>
            <a:ext cx="7772400" cy="30413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3824A6-E2AD-071D-91D8-3B34A79D90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8710" y="1052839"/>
            <a:ext cx="1540722" cy="5448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B379D554-84E5-C4DD-2B50-D7DBD8723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9" y="6496069"/>
            <a:ext cx="214313" cy="21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35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HTML Alternatives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3" name="Picture 24" descr="Blue HTML icon (png logo symbol)">
            <a:extLst>
              <a:ext uri="{FF2B5EF4-FFF2-40B4-BE49-F238E27FC236}">
                <a16:creationId xmlns:a16="http://schemas.microsoft.com/office/drawing/2014/main" id="{26ADCDE6-0897-E5E3-80DF-7533105724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34"/>
          <a:stretch/>
        </p:blipFill>
        <p:spPr bwMode="auto">
          <a:xfrm>
            <a:off x="10368771" y="316190"/>
            <a:ext cx="1823229" cy="166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B82C47-3C88-2A8A-D6AE-986CA2797BF8}"/>
              </a:ext>
            </a:extLst>
          </p:cNvPr>
          <p:cNvSpPr txBox="1"/>
          <p:nvPr/>
        </p:nvSpPr>
        <p:spPr>
          <a:xfrm>
            <a:off x="838199" y="1982893"/>
            <a:ext cx="10861713" cy="4441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Majority are just happy with HTML; browsers only support HTML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Attempts to at least extend it, have been somewhat successful (e.g., Pug.js, Jinja,..)</a:t>
            </a:r>
          </a:p>
          <a:p>
            <a:pPr>
              <a:lnSpc>
                <a:spcPct val="150000"/>
              </a:lnSpc>
            </a:pPr>
            <a:endParaRPr lang="en-US" sz="1900" dirty="0">
              <a:solidFill>
                <a:srgbClr val="333333"/>
              </a:solidFill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150000"/>
              </a:lnSpc>
            </a:pPr>
            <a:endParaRPr lang="en-US" sz="1900" dirty="0">
              <a:solidFill>
                <a:srgbClr val="333333"/>
              </a:solidFill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150000"/>
              </a:lnSpc>
            </a:pPr>
            <a:endParaRPr lang="en-US" sz="1900" dirty="0">
              <a:solidFill>
                <a:srgbClr val="333333"/>
              </a:solidFill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150000"/>
              </a:lnSpc>
            </a:pPr>
            <a:endParaRPr lang="en-US" sz="1900" dirty="0">
              <a:solidFill>
                <a:srgbClr val="333333"/>
              </a:solidFill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150000"/>
              </a:lnSpc>
            </a:pPr>
            <a:endParaRPr lang="en-US" sz="1900" dirty="0">
              <a:solidFill>
                <a:srgbClr val="333333"/>
              </a:solidFill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150000"/>
              </a:lnSpc>
            </a:pPr>
            <a:endParaRPr lang="en-US" sz="1900" dirty="0">
              <a:solidFill>
                <a:srgbClr val="333333"/>
              </a:solidFill>
              <a:latin typeface="Poppins" pitchFamily="2" charset="77"/>
              <a:cs typeface="Poppins" pitchFamily="2" charset="7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But currently dying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Another popular and simpler format for documents is markdown</a:t>
            </a:r>
          </a:p>
        </p:txBody>
      </p:sp>
      <p:pic>
        <p:nvPicPr>
          <p:cNvPr id="7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B379D554-84E5-C4DD-2B50-D7DBD8723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9" y="6496069"/>
            <a:ext cx="214313" cy="21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4BAE5E-B972-9668-8056-EC1DDC9FC1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8580" y="3156118"/>
            <a:ext cx="8931854" cy="18896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3386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414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So Far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314C7C43-40BD-401A-B637-BFBF574C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97" y="149088"/>
            <a:ext cx="1833805" cy="18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FE4EB2-8587-D9F1-8A66-E5F2A8484168}"/>
              </a:ext>
            </a:extLst>
          </p:cNvPr>
          <p:cNvSpPr txBox="1"/>
          <p:nvPr/>
        </p:nvSpPr>
        <p:spPr>
          <a:xfrm>
            <a:off x="838200" y="1581449"/>
            <a:ext cx="9092610" cy="3527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Recapped on HTML (Hello World, Head, Basic Tags)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Understood div, span and HTML errors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Understood forms and the different types of input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Iframes and text formatting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Semantic HTML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References and Alternatives</a:t>
            </a:r>
          </a:p>
        </p:txBody>
      </p:sp>
    </p:spTree>
    <p:extLst>
      <p:ext uri="{BB962C8B-B14F-4D97-AF65-F5344CB8AC3E}">
        <p14:creationId xmlns:p14="http://schemas.microsoft.com/office/powerpoint/2010/main" val="1516721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Up for </a:t>
            </a:r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Today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53404"/>
          </a:xfrm>
        </p:spPr>
        <p:txBody>
          <a:bodyPr>
            <a:no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>
                <a:latin typeface="Poppins SemiBold" pitchFamily="2" charset="77"/>
                <a:cs typeface="Poppins SemiBold" pitchFamily="2" charset="77"/>
              </a:rPr>
              <a:t>HTML Recap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>
                <a:latin typeface="Poppins SemiBold" pitchFamily="2" charset="77"/>
                <a:cs typeface="Poppins SemiBold" pitchFamily="2" charset="77"/>
              </a:rPr>
              <a:t>Advanced HTML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>
                <a:latin typeface="Poppins SemiBold" pitchFamily="2" charset="77"/>
                <a:cs typeface="Poppins SemiBold" pitchFamily="2" charset="77"/>
              </a:rPr>
              <a:t>CSS Recap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>
                <a:latin typeface="Poppins SemiBold" pitchFamily="2" charset="77"/>
                <a:cs typeface="Poppins SemiBold" pitchFamily="2" charset="77"/>
              </a:rPr>
              <a:t>Advanced CSS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>
                <a:latin typeface="Poppins SemiBold" pitchFamily="2" charset="77"/>
                <a:cs typeface="Poppins SemiBold" pitchFamily="2" charset="77"/>
              </a:rPr>
              <a:t>Task 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>
                <a:latin typeface="Poppins SemiBold" pitchFamily="2" charset="77"/>
                <a:cs typeface="Poppins SemiBold" pitchFamily="2" charset="77"/>
              </a:rPr>
              <a:t>Assignment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en-US" sz="2000" b="1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24" descr="Blue HTML icon (png logo symbol)">
            <a:extLst>
              <a:ext uri="{FF2B5EF4-FFF2-40B4-BE49-F238E27FC236}">
                <a16:creationId xmlns:a16="http://schemas.microsoft.com/office/drawing/2014/main" id="{29BD95C8-23F0-E2E2-E15D-2F806C5924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34"/>
          <a:stretch/>
        </p:blipFill>
        <p:spPr bwMode="auto">
          <a:xfrm>
            <a:off x="10403989" y="4939139"/>
            <a:ext cx="1823229" cy="166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F31FAA6F-A8FD-08B0-6879-E03CD9FED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9363" y="81587"/>
            <a:ext cx="1892637" cy="189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324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CSS Introduction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314C7C43-40BD-401A-B637-BFBF574C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97" y="149088"/>
            <a:ext cx="1833805" cy="18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4B5D2E-D495-86E7-958E-1BA5C586C868}"/>
              </a:ext>
            </a:extLst>
          </p:cNvPr>
          <p:cNvSpPr txBox="1"/>
          <p:nvPr/>
        </p:nvSpPr>
        <p:spPr>
          <a:xfrm>
            <a:off x="838199" y="1982893"/>
            <a:ext cx="6139407" cy="40030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CSS treats any element as a box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There are </a:t>
            </a:r>
            <a:r>
              <a:rPr lang="en-US" sz="1900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five main types</a:t>
            </a:r>
            <a:r>
              <a:rPr lang="en-US" sz="1900" dirty="0">
                <a:latin typeface="Poppins" pitchFamily="2" charset="77"/>
                <a:cs typeface="Poppins" pitchFamily="2" charset="77"/>
              </a:rPr>
              <a:t> of </a:t>
            </a:r>
            <a:r>
              <a:rPr lang="en-US" sz="1900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styles </a:t>
            </a:r>
            <a:r>
              <a:rPr lang="en-US" sz="190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to apply to such boxes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190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Text Styles (Content)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190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Box Styles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190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Layout Styles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190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Element-specific Styles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190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Animations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sz="1900" dirty="0">
              <a:solidFill>
                <a:srgbClr val="333333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AC655A-7F74-32D1-6B6C-13DB315A9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7606" y="2113768"/>
            <a:ext cx="4722306" cy="400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44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CSS Recap: Syntax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314C7C43-40BD-401A-B637-BFBF574C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97" y="149088"/>
            <a:ext cx="1833805" cy="18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4B5D2E-D495-86E7-958E-1BA5C586C868}"/>
              </a:ext>
            </a:extLst>
          </p:cNvPr>
          <p:cNvSpPr txBox="1"/>
          <p:nvPr/>
        </p:nvSpPr>
        <p:spPr>
          <a:xfrm>
            <a:off x="838200" y="1982893"/>
            <a:ext cx="3158448" cy="3125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CSS syntax </a:t>
            </a:r>
          </a:p>
          <a:p>
            <a:pPr>
              <a:lnSpc>
                <a:spcPct val="150000"/>
              </a:lnSpc>
            </a:pPr>
            <a:endParaRPr lang="en-US" sz="1900" dirty="0">
              <a:solidFill>
                <a:srgbClr val="333333"/>
              </a:solidFill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150000"/>
              </a:lnSpc>
            </a:pPr>
            <a:r>
              <a:rPr lang="en-US" sz="1900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Selector</a:t>
            </a:r>
            <a:r>
              <a:rPr lang="en-US" sz="190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sz="1900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property: </a:t>
            </a:r>
            <a:r>
              <a:rPr lang="en-US" sz="190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value;</a:t>
            </a:r>
          </a:p>
          <a:p>
            <a:pPr>
              <a:lnSpc>
                <a:spcPct val="150000"/>
              </a:lnSpc>
            </a:pPr>
            <a:r>
              <a:rPr lang="en-US" sz="1900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property: </a:t>
            </a:r>
            <a:r>
              <a:rPr lang="en-US" sz="190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value;</a:t>
            </a:r>
          </a:p>
          <a:p>
            <a:pPr>
              <a:lnSpc>
                <a:spcPct val="150000"/>
              </a:lnSpc>
            </a:pPr>
            <a:r>
              <a:rPr lang="en-US" sz="190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en-US" sz="190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4B4113-02EC-05E2-CD2F-351CEF3F2880}"/>
              </a:ext>
            </a:extLst>
          </p:cNvPr>
          <p:cNvSpPr txBox="1"/>
          <p:nvPr/>
        </p:nvSpPr>
        <p:spPr>
          <a:xfrm>
            <a:off x="7103724" y="1866072"/>
            <a:ext cx="3158448" cy="3125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CSS syntax </a:t>
            </a:r>
          </a:p>
          <a:p>
            <a:pPr>
              <a:lnSpc>
                <a:spcPct val="150000"/>
              </a:lnSpc>
            </a:pPr>
            <a:endParaRPr lang="en-US" sz="1900" dirty="0">
              <a:solidFill>
                <a:srgbClr val="333333"/>
              </a:solidFill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150000"/>
              </a:lnSpc>
            </a:pPr>
            <a:r>
              <a:rPr lang="en-US" sz="1900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p</a:t>
            </a:r>
            <a:r>
              <a:rPr lang="en-US" sz="190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sz="1900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font-family: </a:t>
            </a:r>
            <a:r>
              <a:rPr lang="en-US" sz="190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Arial;</a:t>
            </a:r>
          </a:p>
          <a:p>
            <a:pPr>
              <a:lnSpc>
                <a:spcPct val="150000"/>
              </a:lnSpc>
            </a:pPr>
            <a:r>
              <a:rPr lang="en-US" sz="1900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Font-size: </a:t>
            </a:r>
            <a:r>
              <a:rPr lang="en-US" sz="190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150;</a:t>
            </a:r>
          </a:p>
          <a:p>
            <a:pPr>
              <a:lnSpc>
                <a:spcPct val="150000"/>
              </a:lnSpc>
            </a:pPr>
            <a:r>
              <a:rPr lang="en-US" sz="190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en-US" sz="190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}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F224C1-755F-2080-5265-75F4415F2C58}"/>
              </a:ext>
            </a:extLst>
          </p:cNvPr>
          <p:cNvCxnSpPr/>
          <p:nvPr/>
        </p:nvCxnSpPr>
        <p:spPr>
          <a:xfrm>
            <a:off x="3460392" y="3777089"/>
            <a:ext cx="309154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D5AD5A7-F74F-F753-F9BF-27C5DE3D7D96}"/>
              </a:ext>
            </a:extLst>
          </p:cNvPr>
          <p:cNvSpPr txBox="1"/>
          <p:nvPr/>
        </p:nvSpPr>
        <p:spPr>
          <a:xfrm>
            <a:off x="838200" y="5400954"/>
            <a:ext cx="8356922" cy="494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00" b="1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Inline: </a:t>
            </a:r>
            <a:r>
              <a:rPr lang="en-US" sz="190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&lt;</a:t>
            </a:r>
            <a:r>
              <a:rPr lang="en-US" sz="1900" dirty="0">
                <a:solidFill>
                  <a:srgbClr val="9259A3"/>
                </a:solidFill>
                <a:latin typeface="Poppins" pitchFamily="2" charset="77"/>
                <a:cs typeface="Poppins" pitchFamily="2" charset="77"/>
              </a:rPr>
              <a:t>tag</a:t>
            </a:r>
            <a:r>
              <a:rPr lang="en-US" sz="190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US" sz="1900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style</a:t>
            </a:r>
            <a:r>
              <a:rPr lang="en-US" sz="190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=“</a:t>
            </a:r>
            <a:r>
              <a:rPr lang="en-US" sz="1900" dirty="0">
                <a:solidFill>
                  <a:srgbClr val="F36F7B"/>
                </a:solidFill>
                <a:latin typeface="Poppins" pitchFamily="2" charset="77"/>
                <a:cs typeface="Poppins" pitchFamily="2" charset="77"/>
              </a:rPr>
              <a:t>propery: value; property: value</a:t>
            </a:r>
            <a:r>
              <a:rPr lang="en-US" sz="190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”&gt; content &lt;/</a:t>
            </a:r>
            <a:r>
              <a:rPr lang="en-US" sz="1900" dirty="0">
                <a:solidFill>
                  <a:srgbClr val="9259A3"/>
                </a:solidFill>
                <a:latin typeface="Poppins" pitchFamily="2" charset="77"/>
                <a:cs typeface="Poppins" pitchFamily="2" charset="77"/>
              </a:rPr>
              <a:t>tag</a:t>
            </a:r>
            <a:r>
              <a:rPr lang="en-US" sz="190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404594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CSS Recap: Selectors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314C7C43-40BD-401A-B637-BFBF574C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97" y="149088"/>
            <a:ext cx="1833805" cy="18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365C24FE-F82A-AFAF-908D-935284654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486378"/>
              </p:ext>
            </p:extLst>
          </p:nvPr>
        </p:nvGraphicFramePr>
        <p:xfrm>
          <a:off x="950197" y="1682741"/>
          <a:ext cx="9719931" cy="487885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239977">
                  <a:extLst>
                    <a:ext uri="{9D8B030D-6E8A-4147-A177-3AD203B41FA5}">
                      <a16:colId xmlns:a16="http://schemas.microsoft.com/office/drawing/2014/main" val="3876507829"/>
                    </a:ext>
                  </a:extLst>
                </a:gridCol>
                <a:gridCol w="2333255">
                  <a:extLst>
                    <a:ext uri="{9D8B030D-6E8A-4147-A177-3AD203B41FA5}">
                      <a16:colId xmlns:a16="http://schemas.microsoft.com/office/drawing/2014/main" val="1719113026"/>
                    </a:ext>
                  </a:extLst>
                </a:gridCol>
                <a:gridCol w="4146699">
                  <a:extLst>
                    <a:ext uri="{9D8B030D-6E8A-4147-A177-3AD203B41FA5}">
                      <a16:colId xmlns:a16="http://schemas.microsoft.com/office/drawing/2014/main" val="9348194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Selector</a:t>
                      </a:r>
                      <a:endParaRPr lang="en-US" sz="1600" dirty="0"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>
                    <a:solidFill>
                      <a:srgbClr val="384B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Example</a:t>
                      </a:r>
                      <a:endParaRPr lang="en-US" sz="1600" dirty="0"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>
                    <a:solidFill>
                      <a:srgbClr val="384B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Meaning</a:t>
                      </a:r>
                      <a:endParaRPr lang="en-US" sz="1600" dirty="0"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>
                    <a:solidFill>
                      <a:srgbClr val="384B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123478"/>
                  </a:ext>
                </a:extLst>
              </a:tr>
              <a:tr h="3576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Poppins" pitchFamily="2" charset="77"/>
                          <a:cs typeface="Poppins" pitchFamily="2" charset="77"/>
                        </a:rPr>
                        <a:t>Universal Selector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Poppins" pitchFamily="2" charset="77"/>
                          <a:cs typeface="Poppins" pitchFamily="2" charset="77"/>
                        </a:rPr>
                        <a:t> * { … 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Poppins" pitchFamily="2" charset="77"/>
                          <a:cs typeface="Poppins" pitchFamily="2" charset="77"/>
                        </a:rPr>
                        <a:t>Select all elements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6970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Poppins" pitchFamily="2" charset="77"/>
                          <a:cs typeface="Poppins" pitchFamily="2" charset="77"/>
                        </a:rPr>
                        <a:t>Type Selector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Poppins" pitchFamily="2" charset="77"/>
                          <a:cs typeface="Poppins" pitchFamily="2" charset="77"/>
                        </a:rPr>
                        <a:t>p {…}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Poppins" pitchFamily="2" charset="77"/>
                          <a:cs typeface="Poppins" pitchFamily="2" charset="77"/>
                        </a:rPr>
                        <a:t>Select all elements of type 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5858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Poppins" pitchFamily="2" charset="77"/>
                          <a:cs typeface="Poppins" pitchFamily="2" charset="77"/>
                        </a:rPr>
                        <a:t>Descendant Selector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Poppins" pitchFamily="2" charset="77"/>
                          <a:cs typeface="Poppins" pitchFamily="2" charset="77"/>
                        </a:rPr>
                        <a:t>p a {…}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Poppins" pitchFamily="2" charset="77"/>
                          <a:cs typeface="Poppins" pitchFamily="2" charset="77"/>
                        </a:rPr>
                        <a:t>Select all elements of type a inside any element of type 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1030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Poppins" pitchFamily="2" charset="77"/>
                          <a:cs typeface="Poppins" pitchFamily="2" charset="77"/>
                        </a:rPr>
                        <a:t>Child Selector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Poppins" pitchFamily="2" charset="77"/>
                          <a:cs typeface="Poppins" pitchFamily="2" charset="77"/>
                        </a:rPr>
                        <a:t>p &gt; a {…}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Poppins" pitchFamily="2" charset="77"/>
                          <a:cs typeface="Poppins" pitchFamily="2" charset="77"/>
                        </a:rPr>
                        <a:t>… must be a direct child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6847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Poppins" pitchFamily="2" charset="77"/>
                          <a:cs typeface="Poppins" pitchFamily="2" charset="77"/>
                        </a:rPr>
                        <a:t>Class Selector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Poppins" pitchFamily="2" charset="77"/>
                          <a:cs typeface="Poppins" pitchFamily="2" charset="77"/>
                        </a:rPr>
                        <a:t>.note {…}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Poppins" pitchFamily="2" charset="77"/>
                          <a:cs typeface="Poppins" pitchFamily="2" charset="77"/>
                        </a:rPr>
                        <a:t>Select all elements with class=“note”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0848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Poppins" pitchFamily="2" charset="77"/>
                          <a:cs typeface="Poppins" pitchFamily="2" charset="77"/>
                        </a:rPr>
                        <a:t>Type-Class Selector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Poppins" pitchFamily="2" charset="77"/>
                          <a:cs typeface="Poppins" pitchFamily="2" charset="77"/>
                        </a:rPr>
                        <a:t>p.note {…}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Poppins" pitchFamily="2" charset="77"/>
                          <a:cs typeface="Poppins" pitchFamily="2" charset="77"/>
                        </a:rPr>
                        <a:t>Select all elements of type p with class=“note”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2674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Poppins" pitchFamily="2" charset="77"/>
                          <a:cs typeface="Poppins" pitchFamily="2" charset="77"/>
                        </a:rPr>
                        <a:t>ID Selector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Poppins" pitchFamily="2" charset="77"/>
                          <a:cs typeface="Poppins" pitchFamily="2" charset="77"/>
                        </a:rPr>
                        <a:t>#intro {…}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Poppins" pitchFamily="2" charset="77"/>
                          <a:cs typeface="Poppins" pitchFamily="2" charset="77"/>
                        </a:rPr>
                        <a:t>Select the element with id=“intro”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6272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Poppins" pitchFamily="2" charset="77"/>
                          <a:cs typeface="Poppins" pitchFamily="2" charset="77"/>
                        </a:rPr>
                        <a:t>Attribute Selector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Poppins" pitchFamily="2" charset="77"/>
                          <a:cs typeface="Poppins" pitchFamily="2" charset="77"/>
                        </a:rPr>
                        <a:t>[input=“submit”]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Poppins" pitchFamily="2" charset="77"/>
                          <a:cs typeface="Poppins" pitchFamily="2" charset="77"/>
                        </a:rPr>
                        <a:t>Select elements with input=“submit”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1839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Poppins" pitchFamily="2" charset="77"/>
                          <a:cs typeface="Poppins" pitchFamily="2" charset="77"/>
                        </a:rPr>
                        <a:t>Pseudo-class Selector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Poppins" pitchFamily="2" charset="77"/>
                          <a:cs typeface="Poppins" pitchFamily="2" charset="77"/>
                        </a:rPr>
                        <a:t>button:hover, focus, active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Poppins" pitchFamily="2" charset="77"/>
                          <a:cs typeface="Poppins" pitchFamily="2" charset="77"/>
                        </a:rPr>
                        <a:t>Apply style when mouse hovers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5289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Poppins" pitchFamily="2" charset="77"/>
                          <a:cs typeface="Poppins" pitchFamily="2" charset="77"/>
                        </a:rPr>
                        <a:t>Pseudo-element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Poppins" pitchFamily="2" charset="77"/>
                          <a:cs typeface="Poppins" pitchFamily="2" charset="77"/>
                        </a:rPr>
                        <a:t>div::after, before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Poppins" pitchFamily="2" charset="77"/>
                          <a:cs typeface="Poppins" pitchFamily="2" charset="77"/>
                        </a:rPr>
                        <a:t>Insert content at the end of the div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8002856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Poppins" pitchFamily="2" charset="77"/>
                          <a:cs typeface="Poppins" pitchFamily="2" charset="77"/>
                        </a:rPr>
                        <a:t>A, B, C {…} to combine selectors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6911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8299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CSS Recap: Cascading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314C7C43-40BD-401A-B637-BFBF574C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97" y="149088"/>
            <a:ext cx="1833805" cy="18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4B5D2E-D495-86E7-958E-1BA5C586C868}"/>
              </a:ext>
            </a:extLst>
          </p:cNvPr>
          <p:cNvSpPr txBox="1"/>
          <p:nvPr/>
        </p:nvSpPr>
        <p:spPr>
          <a:xfrm>
            <a:off x="838199" y="1982893"/>
            <a:ext cx="9092610" cy="4112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Use styles defined as inline styles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Use non-conflicting internal styles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Use non-conflicting external styles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Use non-conflicting browser defaults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If two internal or external styles are conflicting, more specific one wins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If two styles with same specificity are conflicting, last one wins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To force a style to win use </a:t>
            </a:r>
            <a:r>
              <a:rPr lang="en-US" sz="1900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property: value </a:t>
            </a:r>
            <a:r>
              <a:rPr lang="en-US" sz="1900" dirty="0">
                <a:solidFill>
                  <a:srgbClr val="F36F7B"/>
                </a:solidFill>
                <a:latin typeface="Poppins" pitchFamily="2" charset="77"/>
                <a:cs typeface="Poppins" pitchFamily="2" charset="77"/>
              </a:rPr>
              <a:t>!important</a:t>
            </a:r>
            <a:r>
              <a:rPr lang="en-US" sz="1900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856133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CSS Recap: Colors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314C7C43-40BD-401A-B637-BFBF574C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97" y="149088"/>
            <a:ext cx="1833805" cy="18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15">
            <a:extLst>
              <a:ext uri="{FF2B5EF4-FFF2-40B4-BE49-F238E27FC236}">
                <a16:creationId xmlns:a16="http://schemas.microsoft.com/office/drawing/2014/main" id="{CB82835B-E735-FF42-4B7E-D669E6441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929416"/>
              </p:ext>
            </p:extLst>
          </p:nvPr>
        </p:nvGraphicFramePr>
        <p:xfrm>
          <a:off x="355069" y="1977367"/>
          <a:ext cx="11191852" cy="970782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800943">
                  <a:extLst>
                    <a:ext uri="{9D8B030D-6E8A-4147-A177-3AD203B41FA5}">
                      <a16:colId xmlns:a16="http://schemas.microsoft.com/office/drawing/2014/main" val="350290004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550939565"/>
                    </a:ext>
                  </a:extLst>
                </a:gridCol>
                <a:gridCol w="2315688">
                  <a:extLst>
                    <a:ext uri="{9D8B030D-6E8A-4147-A177-3AD203B41FA5}">
                      <a16:colId xmlns:a16="http://schemas.microsoft.com/office/drawing/2014/main" val="2727852352"/>
                    </a:ext>
                  </a:extLst>
                </a:gridCol>
                <a:gridCol w="1377538">
                  <a:extLst>
                    <a:ext uri="{9D8B030D-6E8A-4147-A177-3AD203B41FA5}">
                      <a16:colId xmlns:a16="http://schemas.microsoft.com/office/drawing/2014/main" val="2262849812"/>
                    </a:ext>
                  </a:extLst>
                </a:gridCol>
                <a:gridCol w="2315688">
                  <a:extLst>
                    <a:ext uri="{9D8B030D-6E8A-4147-A177-3AD203B41FA5}">
                      <a16:colId xmlns:a16="http://schemas.microsoft.com/office/drawing/2014/main" val="2623453520"/>
                    </a:ext>
                  </a:extLst>
                </a:gridCol>
                <a:gridCol w="2553195">
                  <a:extLst>
                    <a:ext uri="{9D8B030D-6E8A-4147-A177-3AD203B41FA5}">
                      <a16:colId xmlns:a16="http://schemas.microsoft.com/office/drawing/2014/main" val="669266965"/>
                    </a:ext>
                  </a:extLst>
                </a:gridCol>
              </a:tblGrid>
              <a:tr h="485391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Poppins" pitchFamily="2" charset="77"/>
                          <a:cs typeface="Poppins" pitchFamily="2" charset="77"/>
                        </a:rPr>
                        <a:t>color (or background-color): red; opacity: 1.0;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4B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945991"/>
                  </a:ext>
                </a:extLst>
              </a:tr>
              <a:tr h="48539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Poppins" pitchFamily="2" charset="77"/>
                          <a:cs typeface="Poppins" pitchFamily="2" charset="77"/>
                        </a:rPr>
                        <a:t>red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Poppins" pitchFamily="2" charset="77"/>
                          <a:cs typeface="Poppins" pitchFamily="2" charset="77"/>
                        </a:rPr>
                        <a:t>rgb(255,0,0)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Poppins" pitchFamily="2" charset="77"/>
                          <a:cs typeface="Poppins" pitchFamily="2" charset="77"/>
                        </a:rPr>
                        <a:t>rgba(255,0,0, 1)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Poppins" pitchFamily="2" charset="77"/>
                          <a:cs typeface="Poppins" pitchFamily="2" charset="77"/>
                        </a:rPr>
                        <a:t>#FF0000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Poppins" pitchFamily="2" charset="77"/>
                          <a:cs typeface="Poppins" pitchFamily="2" charset="77"/>
                        </a:rPr>
                        <a:t>hsl(0, 100%, 50%)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Poppins" pitchFamily="2" charset="77"/>
                          <a:cs typeface="Poppins" pitchFamily="2" charset="77"/>
                        </a:rPr>
                        <a:t>hsla(0, 100%, 50%, 1)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147837"/>
                  </a:ext>
                </a:extLst>
              </a:tr>
            </a:tbl>
          </a:graphicData>
        </a:graphic>
      </p:graphicFrame>
      <p:pic>
        <p:nvPicPr>
          <p:cNvPr id="1026" name="Picture 2" descr="Understanding Hue, Saturation &amp; Lightness (HSL) for Photo Retouching •  Giggster Guide">
            <a:extLst>
              <a:ext uri="{FF2B5EF4-FFF2-40B4-BE49-F238E27FC236}">
                <a16:creationId xmlns:a16="http://schemas.microsoft.com/office/drawing/2014/main" id="{F2E1AD9F-CE36-3168-01FD-34C26C010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639" y="3149030"/>
            <a:ext cx="4638160" cy="314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avaScript Color Picker Slider | Select RGB Using rgbcolorslider – Cocyer">
            <a:extLst>
              <a:ext uri="{FF2B5EF4-FFF2-40B4-BE49-F238E27FC236}">
                <a16:creationId xmlns:a16="http://schemas.microsoft.com/office/drawing/2014/main" id="{579911AD-6C75-11FE-C683-E75B0D01E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412" y="3234828"/>
            <a:ext cx="4727664" cy="295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275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CSS Recap: Units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314C7C43-40BD-401A-B637-BFBF574C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97" y="149088"/>
            <a:ext cx="1833805" cy="18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791C7A-894C-A014-276C-6AE4E59B7690}"/>
              </a:ext>
            </a:extLst>
          </p:cNvPr>
          <p:cNvSpPr txBox="1"/>
          <p:nvPr/>
        </p:nvSpPr>
        <p:spPr>
          <a:xfrm>
            <a:off x="838200" y="1824848"/>
            <a:ext cx="9743704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W3C has recommendations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7B9C7B-01CC-27AF-3978-D80C0A67F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7933" y="2536089"/>
            <a:ext cx="8401756" cy="16138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C6E91F-19C6-3E72-D4F5-B2691B892A6D}"/>
              </a:ext>
            </a:extLst>
          </p:cNvPr>
          <p:cNvSpPr txBox="1"/>
          <p:nvPr/>
        </p:nvSpPr>
        <p:spPr>
          <a:xfrm>
            <a:off x="838200" y="4316694"/>
            <a:ext cx="9743704" cy="1685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px are just screen pixels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1em = font size of current element &amp; 1rem = font size of root element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% uses the width/height/font size of the parent</a:t>
            </a:r>
            <a:endParaRPr lang="en-US" sz="1800" dirty="0">
              <a:solidFill>
                <a:srgbClr val="333333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33171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CSS Recap: Units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314C7C43-40BD-401A-B637-BFBF574C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97" y="149088"/>
            <a:ext cx="1833805" cy="18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791C7A-894C-A014-276C-6AE4E59B7690}"/>
              </a:ext>
            </a:extLst>
          </p:cNvPr>
          <p:cNvSpPr txBox="1"/>
          <p:nvPr/>
        </p:nvSpPr>
        <p:spPr>
          <a:xfrm>
            <a:off x="838200" y="1610359"/>
            <a:ext cx="1080064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body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 &lt;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div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679C00"/>
                </a:solidFill>
                <a:effectLst/>
                <a:latin typeface="Menlo" panose="020B0609030804020204" pitchFamily="49" charset="0"/>
              </a:rPr>
              <a:t>style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998F2F"/>
                </a:solidFill>
                <a:effectLst/>
                <a:latin typeface="Menlo" panose="020B0609030804020204" pitchFamily="49" charset="0"/>
              </a:rPr>
              <a:t>"background-color: skyblue; width: 100%; height: 100%;"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   &lt;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div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679C00"/>
                </a:solidFill>
                <a:effectLst/>
                <a:latin typeface="Menlo" panose="020B0609030804020204" pitchFamily="49" charset="0"/>
              </a:rPr>
              <a:t>style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998F2F"/>
                </a:solidFill>
                <a:effectLst/>
                <a:latin typeface="Menlo" panose="020B0609030804020204" pitchFamily="49" charset="0"/>
              </a:rPr>
              <a:t>"width: 50%; height: 50%; background-color:yellow;"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   &lt;/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div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 &lt;/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div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body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6656AF-4229-8B2B-1D37-770EB17E6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4622" y="2935922"/>
            <a:ext cx="6290733" cy="370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032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Brain Teaser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2A154B-EDE2-5098-50B6-C322EDBE1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14" y="1690688"/>
            <a:ext cx="6731000" cy="2806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8FF7CF-DCD1-7736-7A0D-76E59C959CC2}"/>
              </a:ext>
            </a:extLst>
          </p:cNvPr>
          <p:cNvSpPr txBox="1"/>
          <p:nvPr/>
        </p:nvSpPr>
        <p:spPr>
          <a:xfrm>
            <a:off x="751114" y="4617131"/>
            <a:ext cx="109183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effectLst/>
                <a:latin typeface="Poppins" pitchFamily="2" charset="77"/>
                <a:cs typeface="Poppins" pitchFamily="2" charset="77"/>
              </a:rPr>
              <a:t>You’re escaping a maze, and there are three doors in front of you. The door on the left leads to a pit of lava. The door in the center leads to a room filled with deadly gas. The door on the right leads to a family of lions that haven’t eaten in three months. Which door do you choose?</a:t>
            </a:r>
          </a:p>
        </p:txBody>
      </p:sp>
    </p:spTree>
    <p:extLst>
      <p:ext uri="{BB962C8B-B14F-4D97-AF65-F5344CB8AC3E}">
        <p14:creationId xmlns:p14="http://schemas.microsoft.com/office/powerpoint/2010/main" val="96374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414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Text Styles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314C7C43-40BD-401A-B637-BFBF574C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97" y="149088"/>
            <a:ext cx="1833805" cy="18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6DE77AC-9E41-BEE5-CB91-B7E009AB54F9}"/>
              </a:ext>
            </a:extLst>
          </p:cNvPr>
          <p:cNvSpPr txBox="1">
            <a:spLocks/>
          </p:cNvSpPr>
          <p:nvPr/>
        </p:nvSpPr>
        <p:spPr>
          <a:xfrm>
            <a:off x="838199" y="1419492"/>
            <a:ext cx="10365690" cy="596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Poppins" pitchFamily="2" charset="77"/>
                <a:cs typeface="Poppins" pitchFamily="2" charset="77"/>
              </a:rPr>
              <a:t>f</a:t>
            </a:r>
            <a:r>
              <a:rPr lang="en" sz="3200" b="1" dirty="0">
                <a:latin typeface="Poppins" pitchFamily="2" charset="77"/>
                <a:cs typeface="Poppins" pitchFamily="2" charset="77"/>
              </a:rPr>
              <a:t>ont-family, font-size &amp; inheritance</a:t>
            </a:r>
            <a:endParaRPr lang="en-US" sz="3200" b="1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493016-5AF2-D932-D4AC-0C576D1BC3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86" t="17790" r="19234"/>
          <a:stretch/>
        </p:blipFill>
        <p:spPr>
          <a:xfrm>
            <a:off x="620889" y="2325511"/>
            <a:ext cx="5305777" cy="2390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1411ED67-372E-05AD-67A7-D288E6847631}"/>
              </a:ext>
            </a:extLst>
          </p:cNvPr>
          <p:cNvSpPr/>
          <p:nvPr/>
        </p:nvSpPr>
        <p:spPr>
          <a:xfrm rot="16200000">
            <a:off x="3089494" y="2276693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1E6B23E-2751-0E4B-7647-2C83BC451558}"/>
              </a:ext>
            </a:extLst>
          </p:cNvPr>
          <p:cNvSpPr/>
          <p:nvPr/>
        </p:nvSpPr>
        <p:spPr>
          <a:xfrm rot="16200000">
            <a:off x="8999621" y="2424044"/>
            <a:ext cx="443002" cy="530957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B55237-080B-8CF3-E333-A48D922F9E80}"/>
              </a:ext>
            </a:extLst>
          </p:cNvPr>
          <p:cNvSpPr txBox="1"/>
          <p:nvPr/>
        </p:nvSpPr>
        <p:spPr>
          <a:xfrm>
            <a:off x="2003777" y="5407658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CSS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D6B89C-76F0-E9E3-72BA-6B04885160A9}"/>
              </a:ext>
            </a:extLst>
          </p:cNvPr>
          <p:cNvSpPr txBox="1"/>
          <p:nvPr/>
        </p:nvSpPr>
        <p:spPr>
          <a:xfrm>
            <a:off x="6135192" y="5407658"/>
            <a:ext cx="6135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B66983-5408-832D-289A-8CE673E6EEC8}"/>
              </a:ext>
            </a:extLst>
          </p:cNvPr>
          <p:cNvSpPr txBox="1"/>
          <p:nvPr/>
        </p:nvSpPr>
        <p:spPr>
          <a:xfrm>
            <a:off x="525991" y="6021190"/>
            <a:ext cx="11349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384BEF"/>
                </a:solidFill>
                <a:effectLst/>
                <a:latin typeface="LetterGothicStd"/>
              </a:rPr>
              <a:t>For </a:t>
            </a:r>
            <a:r>
              <a:rPr lang="en-US" b="1" dirty="0">
                <a:solidFill>
                  <a:srgbClr val="384BEF"/>
                </a:solidFill>
                <a:latin typeface="LetterGothicStd"/>
              </a:rPr>
              <a:t>New Fonts: </a:t>
            </a:r>
            <a:r>
              <a:rPr lang="en-US" sz="1800" b="1" dirty="0">
                <a:effectLst/>
                <a:latin typeface="LetterGothicStd"/>
              </a:rPr>
              <a:t>@font-face { font-family: '</a:t>
            </a:r>
            <a:r>
              <a:rPr lang="en-US" sz="1800" b="1" dirty="0" err="1">
                <a:effectLst/>
                <a:latin typeface="LetterGothicStd"/>
              </a:rPr>
              <a:t>ChunkFiveRegular</a:t>
            </a:r>
            <a:r>
              <a:rPr lang="en-US" sz="1800" b="1" dirty="0">
                <a:effectLst/>
                <a:latin typeface="LetterGothicStd"/>
              </a:rPr>
              <a:t>'; </a:t>
            </a:r>
            <a:r>
              <a:rPr lang="en-US" sz="1800" b="1" dirty="0" err="1">
                <a:effectLst/>
                <a:latin typeface="LetterGothicStd"/>
              </a:rPr>
              <a:t>src</a:t>
            </a:r>
            <a:r>
              <a:rPr lang="en-US" sz="1800" b="1" dirty="0">
                <a:effectLst/>
                <a:latin typeface="LetterGothicStd"/>
              </a:rPr>
              <a:t>: url('fonts/chunkfive.eot’);} </a:t>
            </a:r>
            <a:r>
              <a:rPr lang="en-US" sz="1800" b="1" dirty="0">
                <a:solidFill>
                  <a:srgbClr val="384BEF"/>
                </a:solidFill>
                <a:effectLst/>
                <a:latin typeface="LetterGothicStd"/>
              </a:rPr>
              <a:t>(Check Google Fonts) </a:t>
            </a:r>
            <a:endParaRPr lang="en-US" dirty="0">
              <a:solidFill>
                <a:srgbClr val="384BEF"/>
              </a:solidFill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72BCA4-C295-EE5A-E182-AB3D3FFE69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6332" y="2260237"/>
            <a:ext cx="5309579" cy="24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62366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414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Text Styles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314C7C43-40BD-401A-B637-BFBF574C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97" y="149088"/>
            <a:ext cx="1833805" cy="18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6DE77AC-9E41-BEE5-CB91-B7E009AB54F9}"/>
              </a:ext>
            </a:extLst>
          </p:cNvPr>
          <p:cNvSpPr txBox="1">
            <a:spLocks/>
          </p:cNvSpPr>
          <p:nvPr/>
        </p:nvSpPr>
        <p:spPr>
          <a:xfrm>
            <a:off x="838199" y="1419492"/>
            <a:ext cx="10365690" cy="596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Poppins" pitchFamily="2" charset="77"/>
                <a:cs typeface="Poppins" pitchFamily="2" charset="77"/>
              </a:rPr>
              <a:t>f</a:t>
            </a:r>
            <a:r>
              <a:rPr lang="en" sz="3200" b="1" dirty="0">
                <a:latin typeface="Poppins" pitchFamily="2" charset="77"/>
                <a:cs typeface="Poppins" pitchFamily="2" charset="77"/>
              </a:rPr>
              <a:t>ont-style and font-size</a:t>
            </a:r>
            <a:endParaRPr lang="en-US" sz="3200" b="1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1411ED67-372E-05AD-67A7-D288E6847631}"/>
              </a:ext>
            </a:extLst>
          </p:cNvPr>
          <p:cNvSpPr/>
          <p:nvPr/>
        </p:nvSpPr>
        <p:spPr>
          <a:xfrm rot="16200000">
            <a:off x="3089494" y="2276693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1E6B23E-2751-0E4B-7647-2C83BC451558}"/>
              </a:ext>
            </a:extLst>
          </p:cNvPr>
          <p:cNvSpPr/>
          <p:nvPr/>
        </p:nvSpPr>
        <p:spPr>
          <a:xfrm rot="16200000">
            <a:off x="9022067" y="2276693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B55237-080B-8CF3-E333-A48D922F9E80}"/>
              </a:ext>
            </a:extLst>
          </p:cNvPr>
          <p:cNvSpPr txBox="1"/>
          <p:nvPr/>
        </p:nvSpPr>
        <p:spPr>
          <a:xfrm>
            <a:off x="2003777" y="5407658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CSS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D6B89C-76F0-E9E3-72BA-6B04885160A9}"/>
              </a:ext>
            </a:extLst>
          </p:cNvPr>
          <p:cNvSpPr txBox="1"/>
          <p:nvPr/>
        </p:nvSpPr>
        <p:spPr>
          <a:xfrm>
            <a:off x="6135192" y="5407658"/>
            <a:ext cx="6135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Output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D0172A-EF47-29E7-A449-4336226F34B3}"/>
              </a:ext>
            </a:extLst>
          </p:cNvPr>
          <p:cNvSpPr txBox="1"/>
          <p:nvPr/>
        </p:nvSpPr>
        <p:spPr>
          <a:xfrm>
            <a:off x="442384" y="2461474"/>
            <a:ext cx="613551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h1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font-weight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600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h2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font-style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italic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FA1978-B42B-91C2-E05A-ACA4DD69BD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8564" y="2209838"/>
            <a:ext cx="5417318" cy="24383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C1839E-0373-1692-7DF8-C5A489548B4A}"/>
              </a:ext>
            </a:extLst>
          </p:cNvPr>
          <p:cNvSpPr txBox="1"/>
          <p:nvPr/>
        </p:nvSpPr>
        <p:spPr>
          <a:xfrm>
            <a:off x="525991" y="5916878"/>
            <a:ext cx="113499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Poppins" pitchFamily="2" charset="77"/>
                <a:cs typeface="Poppins" pitchFamily="2" charset="77"/>
              </a:rPr>
              <a:t>Both default to “normal”.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Poppins" pitchFamily="2" charset="77"/>
                <a:cs typeface="Poppins" pitchFamily="2" charset="77"/>
              </a:rPr>
              <a:t>Number given to font-weight must be a multiple of 100 (can also be bold).</a:t>
            </a:r>
          </a:p>
        </p:txBody>
      </p:sp>
    </p:spTree>
    <p:extLst>
      <p:ext uri="{BB962C8B-B14F-4D97-AF65-F5344CB8AC3E}">
        <p14:creationId xmlns:p14="http://schemas.microsoft.com/office/powerpoint/2010/main" val="2112485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latin typeface="Poppins" pitchFamily="2" charset="77"/>
                <a:cs typeface="Poppins" pitchFamily="2" charset="77"/>
              </a:rPr>
              <a:t>HTML Recap:  </a:t>
            </a:r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Hello World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805A4C-48D4-9434-E030-920D647B8B5D}"/>
              </a:ext>
            </a:extLst>
          </p:cNvPr>
          <p:cNvSpPr txBox="1"/>
          <p:nvPr/>
        </p:nvSpPr>
        <p:spPr>
          <a:xfrm>
            <a:off x="474133" y="2399860"/>
            <a:ext cx="6536267" cy="3308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&lt;!</a:t>
            </a:r>
            <a:r>
              <a:rPr lang="en-US" sz="19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DOCTYPE</a:t>
            </a:r>
            <a:r>
              <a:rPr lang="en-US" sz="19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900" b="0" dirty="0">
                <a:solidFill>
                  <a:srgbClr val="679C00"/>
                </a:solidFill>
                <a:effectLst/>
                <a:latin typeface="Menlo" panose="020B0609030804020204" pitchFamily="49" charset="0"/>
              </a:rPr>
              <a:t>html</a:t>
            </a:r>
            <a:r>
              <a:rPr lang="en-US" sz="19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9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19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html</a:t>
            </a:r>
            <a:r>
              <a:rPr lang="en-US" sz="19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9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	&lt;</a:t>
            </a:r>
            <a:r>
              <a:rPr lang="en-US" sz="19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head</a:t>
            </a:r>
            <a:r>
              <a:rPr lang="en-US" sz="19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9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		&lt;</a:t>
            </a:r>
            <a:r>
              <a:rPr lang="en-US" sz="19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title</a:t>
            </a:r>
            <a:r>
              <a:rPr lang="en-US" sz="19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&gt;My First Page&lt;/</a:t>
            </a:r>
            <a:r>
              <a:rPr lang="en-US" sz="19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title</a:t>
            </a:r>
            <a:r>
              <a:rPr lang="en-US" sz="19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9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	&lt;/</a:t>
            </a:r>
            <a:r>
              <a:rPr lang="en-US" sz="19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head</a:t>
            </a:r>
            <a:r>
              <a:rPr lang="en-US" sz="19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9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	&lt;</a:t>
            </a:r>
            <a:r>
              <a:rPr lang="en-US" sz="19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body</a:t>
            </a:r>
            <a:r>
              <a:rPr lang="en-US" sz="19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9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		&lt;</a:t>
            </a:r>
            <a:r>
              <a:rPr lang="en-US" sz="19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h1</a:t>
            </a:r>
            <a:r>
              <a:rPr lang="en-US" sz="19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&gt;Hello World&lt;/</a:t>
            </a:r>
            <a:r>
              <a:rPr lang="en-US" sz="19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h1</a:t>
            </a:r>
            <a:r>
              <a:rPr lang="en-US" sz="19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9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		&lt;</a:t>
            </a:r>
            <a:r>
              <a:rPr lang="en-US" sz="19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-US" sz="19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&gt;Hi there&lt;/</a:t>
            </a:r>
            <a:r>
              <a:rPr lang="en-US" sz="19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-US" sz="19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9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	&lt;/</a:t>
            </a:r>
            <a:r>
              <a:rPr lang="en-US" sz="19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body</a:t>
            </a:r>
            <a:r>
              <a:rPr lang="en-US" sz="19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9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sz="19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html</a:t>
            </a:r>
            <a:r>
              <a:rPr lang="en-US" sz="19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</a:t>
            </a:r>
            <a:br>
              <a:rPr lang="en-US" sz="19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</a:br>
            <a:endParaRPr lang="en-US" sz="1900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0A2253-1A12-E605-695B-93EA6219E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681" y="2310057"/>
            <a:ext cx="4785012" cy="33984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" name="Picture 24" descr="Blue HTML icon (png logo symbol)">
            <a:extLst>
              <a:ext uri="{FF2B5EF4-FFF2-40B4-BE49-F238E27FC236}">
                <a16:creationId xmlns:a16="http://schemas.microsoft.com/office/drawing/2014/main" id="{1519B685-A205-69FF-CD25-F58C22543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34"/>
          <a:stretch/>
        </p:blipFill>
        <p:spPr bwMode="auto">
          <a:xfrm>
            <a:off x="10368771" y="316190"/>
            <a:ext cx="1823229" cy="166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37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414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Text Styles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314C7C43-40BD-401A-B637-BFBF574C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97" y="149088"/>
            <a:ext cx="1833805" cy="18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6DE77AC-9E41-BEE5-CB91-B7E009AB54F9}"/>
              </a:ext>
            </a:extLst>
          </p:cNvPr>
          <p:cNvSpPr txBox="1">
            <a:spLocks/>
          </p:cNvSpPr>
          <p:nvPr/>
        </p:nvSpPr>
        <p:spPr>
          <a:xfrm>
            <a:off x="838199" y="1419492"/>
            <a:ext cx="10365690" cy="596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Poppins" pitchFamily="2" charset="77"/>
                <a:cs typeface="Poppins" pitchFamily="2" charset="77"/>
              </a:rPr>
              <a:t>text-transform </a:t>
            </a:r>
            <a:r>
              <a:rPr lang="en" sz="3200" b="1" dirty="0">
                <a:latin typeface="Poppins" pitchFamily="2" charset="77"/>
                <a:cs typeface="Poppins" pitchFamily="2" charset="77"/>
              </a:rPr>
              <a:t>and text-decoration</a:t>
            </a:r>
            <a:endParaRPr lang="en-US" sz="3200" b="1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1411ED67-372E-05AD-67A7-D288E6847631}"/>
              </a:ext>
            </a:extLst>
          </p:cNvPr>
          <p:cNvSpPr/>
          <p:nvPr/>
        </p:nvSpPr>
        <p:spPr>
          <a:xfrm rot="16200000">
            <a:off x="3089494" y="2195788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1E6B23E-2751-0E4B-7647-2C83BC451558}"/>
              </a:ext>
            </a:extLst>
          </p:cNvPr>
          <p:cNvSpPr/>
          <p:nvPr/>
        </p:nvSpPr>
        <p:spPr>
          <a:xfrm rot="16200000">
            <a:off x="9022067" y="2195787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B55237-080B-8CF3-E333-A48D922F9E80}"/>
              </a:ext>
            </a:extLst>
          </p:cNvPr>
          <p:cNvSpPr txBox="1"/>
          <p:nvPr/>
        </p:nvSpPr>
        <p:spPr>
          <a:xfrm>
            <a:off x="2040995" y="5354710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CSS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D6B89C-76F0-E9E3-72BA-6B04885160A9}"/>
              </a:ext>
            </a:extLst>
          </p:cNvPr>
          <p:cNvSpPr txBox="1"/>
          <p:nvPr/>
        </p:nvSpPr>
        <p:spPr>
          <a:xfrm>
            <a:off x="6135192" y="5322472"/>
            <a:ext cx="6135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Output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D0172A-EF47-29E7-A449-4336226F34B3}"/>
              </a:ext>
            </a:extLst>
          </p:cNvPr>
          <p:cNvSpPr txBox="1"/>
          <p:nvPr/>
        </p:nvSpPr>
        <p:spPr>
          <a:xfrm>
            <a:off x="525991" y="2441227"/>
            <a:ext cx="613551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h1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text-transform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uppercase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h2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font-style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italic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text-decoration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underline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FA1978-B42B-91C2-E05A-ACA4DD69BD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8180"/>
          <a:stretch/>
        </p:blipFill>
        <p:spPr>
          <a:xfrm>
            <a:off x="6458564" y="2431487"/>
            <a:ext cx="5417318" cy="19950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C1839E-0373-1692-7DF8-C5A489548B4A}"/>
              </a:ext>
            </a:extLst>
          </p:cNvPr>
          <p:cNvSpPr txBox="1"/>
          <p:nvPr/>
        </p:nvSpPr>
        <p:spPr>
          <a:xfrm>
            <a:off x="525962" y="5758963"/>
            <a:ext cx="113499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Poppins" pitchFamily="2" charset="77"/>
                <a:cs typeface="Poppins" pitchFamily="2" charset="77"/>
              </a:rPr>
              <a:t>Text-transform also takes lowercase or capitalize or none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Poppins" pitchFamily="2" charset="77"/>
                <a:cs typeface="Poppins" pitchFamily="2" charset="77"/>
              </a:rPr>
              <a:t>Text-decoration also takes overline, line-through or none</a:t>
            </a:r>
          </a:p>
        </p:txBody>
      </p:sp>
    </p:spTree>
    <p:extLst>
      <p:ext uri="{BB962C8B-B14F-4D97-AF65-F5344CB8AC3E}">
        <p14:creationId xmlns:p14="http://schemas.microsoft.com/office/powerpoint/2010/main" val="2546920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414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Text Styles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314C7C43-40BD-401A-B637-BFBF574C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97" y="149088"/>
            <a:ext cx="1833805" cy="18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6DE77AC-9E41-BEE5-CB91-B7E009AB54F9}"/>
              </a:ext>
            </a:extLst>
          </p:cNvPr>
          <p:cNvSpPr txBox="1">
            <a:spLocks/>
          </p:cNvSpPr>
          <p:nvPr/>
        </p:nvSpPr>
        <p:spPr>
          <a:xfrm>
            <a:off x="838199" y="1419492"/>
            <a:ext cx="10365690" cy="596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Poppins" pitchFamily="2" charset="77"/>
                <a:cs typeface="Poppins" pitchFamily="2" charset="77"/>
              </a:rPr>
              <a:t>line-height and spacing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1411ED67-372E-05AD-67A7-D288E6847631}"/>
              </a:ext>
            </a:extLst>
          </p:cNvPr>
          <p:cNvSpPr/>
          <p:nvPr/>
        </p:nvSpPr>
        <p:spPr>
          <a:xfrm rot="16200000">
            <a:off x="3089494" y="2195788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1E6B23E-2751-0E4B-7647-2C83BC451558}"/>
              </a:ext>
            </a:extLst>
          </p:cNvPr>
          <p:cNvSpPr/>
          <p:nvPr/>
        </p:nvSpPr>
        <p:spPr>
          <a:xfrm rot="16200000">
            <a:off x="9022067" y="2195787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B55237-080B-8CF3-E333-A48D922F9E80}"/>
              </a:ext>
            </a:extLst>
          </p:cNvPr>
          <p:cNvSpPr txBox="1"/>
          <p:nvPr/>
        </p:nvSpPr>
        <p:spPr>
          <a:xfrm>
            <a:off x="2040995" y="5354710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CSS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D6B89C-76F0-E9E3-72BA-6B04885160A9}"/>
              </a:ext>
            </a:extLst>
          </p:cNvPr>
          <p:cNvSpPr txBox="1"/>
          <p:nvPr/>
        </p:nvSpPr>
        <p:spPr>
          <a:xfrm>
            <a:off x="6135192" y="5322472"/>
            <a:ext cx="6135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Output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D0172A-EF47-29E7-A449-4336226F34B3}"/>
              </a:ext>
            </a:extLst>
          </p:cNvPr>
          <p:cNvSpPr txBox="1"/>
          <p:nvPr/>
        </p:nvSpPr>
        <p:spPr>
          <a:xfrm>
            <a:off x="525991" y="2441227"/>
            <a:ext cx="6135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h2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font-style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italic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letter-spacing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0.2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rem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line-height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1.5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rem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word-spacing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-0.1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rem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C1839E-0373-1692-7DF8-C5A489548B4A}"/>
              </a:ext>
            </a:extLst>
          </p:cNvPr>
          <p:cNvSpPr txBox="1"/>
          <p:nvPr/>
        </p:nvSpPr>
        <p:spPr>
          <a:xfrm>
            <a:off x="525962" y="5758963"/>
            <a:ext cx="113499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l</a:t>
            </a:r>
            <a:r>
              <a:rPr lang="en-US" sz="1600" dirty="0">
                <a:effectLst/>
                <a:latin typeface="Poppins" pitchFamily="2" charset="77"/>
                <a:cs typeface="Poppins" pitchFamily="2" charset="77"/>
              </a:rPr>
              <a:t>etter and word-spacing are additive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AA9C0-71C4-98C0-FB10-79483F962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014" y="2110028"/>
            <a:ext cx="5529866" cy="24889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24653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414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Text Styles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314C7C43-40BD-401A-B637-BFBF574C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97" y="149088"/>
            <a:ext cx="1833805" cy="18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6DE77AC-9E41-BEE5-CB91-B7E009AB54F9}"/>
              </a:ext>
            </a:extLst>
          </p:cNvPr>
          <p:cNvSpPr txBox="1">
            <a:spLocks/>
          </p:cNvSpPr>
          <p:nvPr/>
        </p:nvSpPr>
        <p:spPr>
          <a:xfrm>
            <a:off x="838199" y="1408203"/>
            <a:ext cx="10365690" cy="596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Poppins" pitchFamily="2" charset="77"/>
                <a:cs typeface="Poppins" pitchFamily="2" charset="77"/>
              </a:rPr>
              <a:t>text-shadow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1411ED67-372E-05AD-67A7-D288E6847631}"/>
              </a:ext>
            </a:extLst>
          </p:cNvPr>
          <p:cNvSpPr/>
          <p:nvPr/>
        </p:nvSpPr>
        <p:spPr>
          <a:xfrm rot="16200000">
            <a:off x="3089494" y="2195788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1E6B23E-2751-0E4B-7647-2C83BC451558}"/>
              </a:ext>
            </a:extLst>
          </p:cNvPr>
          <p:cNvSpPr/>
          <p:nvPr/>
        </p:nvSpPr>
        <p:spPr>
          <a:xfrm rot="16200000">
            <a:off x="9022067" y="2195787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B55237-080B-8CF3-E333-A48D922F9E80}"/>
              </a:ext>
            </a:extLst>
          </p:cNvPr>
          <p:cNvSpPr txBox="1"/>
          <p:nvPr/>
        </p:nvSpPr>
        <p:spPr>
          <a:xfrm>
            <a:off x="2040995" y="5354710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CSS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D6B89C-76F0-E9E3-72BA-6B04885160A9}"/>
              </a:ext>
            </a:extLst>
          </p:cNvPr>
          <p:cNvSpPr txBox="1"/>
          <p:nvPr/>
        </p:nvSpPr>
        <p:spPr>
          <a:xfrm>
            <a:off x="6135192" y="5322472"/>
            <a:ext cx="6135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Output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C1839E-0373-1692-7DF8-C5A489548B4A}"/>
              </a:ext>
            </a:extLst>
          </p:cNvPr>
          <p:cNvSpPr txBox="1"/>
          <p:nvPr/>
        </p:nvSpPr>
        <p:spPr>
          <a:xfrm>
            <a:off x="525962" y="5758963"/>
            <a:ext cx="113499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How much should the shadow drop to the right, down, amount of blur and color</a:t>
            </a:r>
            <a:endParaRPr lang="en-US" sz="1600" dirty="0">
              <a:effectLst/>
              <a:latin typeface="Poppins" pitchFamily="2" charset="77"/>
              <a:cs typeface="Poppi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20C31D-616C-C358-9630-BF9D9FCBE045}"/>
              </a:ext>
            </a:extLst>
          </p:cNvPr>
          <p:cNvSpPr txBox="1"/>
          <p:nvPr/>
        </p:nvSpPr>
        <p:spPr>
          <a:xfrm>
            <a:off x="525962" y="2739500"/>
            <a:ext cx="61355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h2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color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blue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text-shadow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blue</a:t>
            </a:r>
            <a:endParaRPr lang="en-US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699B7C-3D2D-297D-B1E0-A07AB94B1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8563" y="2101215"/>
            <a:ext cx="5489155" cy="24706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08190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414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Text Styles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314C7C43-40BD-401A-B637-BFBF574C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97" y="149088"/>
            <a:ext cx="1833805" cy="18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6DE77AC-9E41-BEE5-CB91-B7E009AB54F9}"/>
              </a:ext>
            </a:extLst>
          </p:cNvPr>
          <p:cNvSpPr txBox="1">
            <a:spLocks/>
          </p:cNvSpPr>
          <p:nvPr/>
        </p:nvSpPr>
        <p:spPr>
          <a:xfrm>
            <a:off x="838199" y="1408203"/>
            <a:ext cx="10365690" cy="596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Poppins" pitchFamily="2" charset="77"/>
                <a:cs typeface="Poppins" pitchFamily="2" charset="77"/>
              </a:rPr>
              <a:t>Pseudo-elements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1411ED67-372E-05AD-67A7-D288E6847631}"/>
              </a:ext>
            </a:extLst>
          </p:cNvPr>
          <p:cNvSpPr/>
          <p:nvPr/>
        </p:nvSpPr>
        <p:spPr>
          <a:xfrm rot="16200000">
            <a:off x="3089494" y="2195788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1E6B23E-2751-0E4B-7647-2C83BC451558}"/>
              </a:ext>
            </a:extLst>
          </p:cNvPr>
          <p:cNvSpPr/>
          <p:nvPr/>
        </p:nvSpPr>
        <p:spPr>
          <a:xfrm rot="16200000">
            <a:off x="9022067" y="2195787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B55237-080B-8CF3-E333-A48D922F9E80}"/>
              </a:ext>
            </a:extLst>
          </p:cNvPr>
          <p:cNvSpPr txBox="1"/>
          <p:nvPr/>
        </p:nvSpPr>
        <p:spPr>
          <a:xfrm>
            <a:off x="2040995" y="5354710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CSS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D6B89C-76F0-E9E3-72BA-6B04885160A9}"/>
              </a:ext>
            </a:extLst>
          </p:cNvPr>
          <p:cNvSpPr txBox="1"/>
          <p:nvPr/>
        </p:nvSpPr>
        <p:spPr>
          <a:xfrm>
            <a:off x="6135192" y="5322472"/>
            <a:ext cx="6135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Output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C1839E-0373-1692-7DF8-C5A489548B4A}"/>
              </a:ext>
            </a:extLst>
          </p:cNvPr>
          <p:cNvSpPr txBox="1"/>
          <p:nvPr/>
        </p:nvSpPr>
        <p:spPr>
          <a:xfrm>
            <a:off x="525962" y="5758963"/>
            <a:ext cx="113499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There is also a first-line pseudo-element</a:t>
            </a:r>
            <a:endParaRPr lang="en-US" sz="1600" dirty="0">
              <a:effectLst/>
              <a:latin typeface="Poppins" pitchFamily="2" charset="77"/>
              <a:cs typeface="Poppi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20C31D-616C-C358-9630-BF9D9FCBE045}"/>
              </a:ext>
            </a:extLst>
          </p:cNvPr>
          <p:cNvSpPr txBox="1"/>
          <p:nvPr/>
        </p:nvSpPr>
        <p:spPr>
          <a:xfrm>
            <a:off x="525962" y="3095960"/>
            <a:ext cx="61355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-US" b="0" dirty="0">
                <a:solidFill>
                  <a:srgbClr val="679C00"/>
                </a:solidFill>
                <a:effectLst/>
                <a:latin typeface="Menlo" panose="020B0609030804020204" pitchFamily="49" charset="0"/>
              </a:rPr>
              <a:t>::first-letter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font-size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em</a:t>
            </a:r>
            <a:endParaRPr lang="en-US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3C6C48-1CF0-5BAA-B79C-292053F8D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2603" y="2044401"/>
            <a:ext cx="5635970" cy="25367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78560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414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So Far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314C7C43-40BD-401A-B637-BFBF574C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97" y="149088"/>
            <a:ext cx="1833805" cy="18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FE4EB2-8587-D9F1-8A66-E5F2A8484168}"/>
              </a:ext>
            </a:extLst>
          </p:cNvPr>
          <p:cNvSpPr txBox="1"/>
          <p:nvPr/>
        </p:nvSpPr>
        <p:spPr>
          <a:xfrm>
            <a:off x="838200" y="1581449"/>
            <a:ext cx="9092610" cy="4112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Recapped on HTML (basics, grouping, forms, semantics)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CSS associates HTML elements with styles using selectors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CSS treats any HTML element as a box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There are text styles, box styles, layout styles, element-specific styles and animations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Understood colors and units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Understood text styles</a:t>
            </a:r>
            <a:endParaRPr lang="en-US" sz="1900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38164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414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Box Styles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314C7C43-40BD-401A-B637-BFBF574C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97" y="149088"/>
            <a:ext cx="1833805" cy="18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6DE77AC-9E41-BEE5-CB91-B7E009AB54F9}"/>
              </a:ext>
            </a:extLst>
          </p:cNvPr>
          <p:cNvSpPr txBox="1">
            <a:spLocks/>
          </p:cNvSpPr>
          <p:nvPr/>
        </p:nvSpPr>
        <p:spPr>
          <a:xfrm>
            <a:off x="838199" y="1408203"/>
            <a:ext cx="10365690" cy="596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Poppins" pitchFamily="2" charset="77"/>
                <a:cs typeface="Poppins" pitchFamily="2" charset="77"/>
              </a:rPr>
              <a:t>display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A9894446-0A12-DBFB-92FC-D35C2B7497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402175"/>
              </p:ext>
            </p:extLst>
          </p:nvPr>
        </p:nvGraphicFramePr>
        <p:xfrm>
          <a:off x="1139903" y="2760641"/>
          <a:ext cx="7766592" cy="2479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83296">
                  <a:extLst>
                    <a:ext uri="{9D8B030D-6E8A-4147-A177-3AD203B41FA5}">
                      <a16:colId xmlns:a16="http://schemas.microsoft.com/office/drawing/2014/main" val="3958486146"/>
                    </a:ext>
                  </a:extLst>
                </a:gridCol>
                <a:gridCol w="3883296">
                  <a:extLst>
                    <a:ext uri="{9D8B030D-6E8A-4147-A177-3AD203B41FA5}">
                      <a16:colId xmlns:a16="http://schemas.microsoft.com/office/drawing/2014/main" val="3940976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display: block;</a:t>
                      </a:r>
                    </a:p>
                  </a:txBody>
                  <a:tcPr>
                    <a:solidFill>
                      <a:srgbClr val="384B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display: inline;</a:t>
                      </a:r>
                    </a:p>
                  </a:txBody>
                  <a:tcPr>
                    <a:solidFill>
                      <a:srgbClr val="384B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238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Poppins" pitchFamily="2" charset="77"/>
                          <a:cs typeface="Poppins" pitchFamily="2" charset="77"/>
                        </a:rPr>
                        <a:t>Takes width of its full container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Poppins" pitchFamily="2" charset="77"/>
                          <a:cs typeface="Poppins" pitchFamily="2" charset="77"/>
                        </a:rPr>
                        <a:t>Takes only the width needed for 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777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Poppins" pitchFamily="2" charset="77"/>
                          <a:cs typeface="Poppins" pitchFamily="2" charset="77"/>
                        </a:rPr>
                        <a:t>Doesn’t allow another element to sit next to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Poppins" pitchFamily="2" charset="77"/>
                          <a:cs typeface="Poppins" pitchFamily="2" charset="77"/>
                        </a:rPr>
                        <a:t>Allows another element to sit next to 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40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Poppins" pitchFamily="2" charset="77"/>
                          <a:cs typeface="Poppins" pitchFamily="2" charset="77"/>
                        </a:rPr>
                        <a:t>Respects width, height, margin, padding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Poppins" pitchFamily="2" charset="77"/>
                          <a:cs typeface="Poppins" pitchFamily="2" charset="77"/>
                        </a:rPr>
                        <a:t>May only respect horizontal margin or padding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89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Poppins" pitchFamily="2" charset="77"/>
                          <a:cs typeface="Poppins" pitchFamily="2" charset="77"/>
                        </a:rPr>
                        <a:t>E.g., &lt;h1&gt;, &lt;p&gt;, &lt;div&gt;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Poppins" pitchFamily="2" charset="77"/>
                          <a:cs typeface="Poppins" pitchFamily="2" charset="77"/>
                        </a:rPr>
                        <a:t>e.g., &lt;img&gt;, &lt;a&gt;, &lt;label&gt;, &lt;input&gt;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46005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E6BD1E8-849B-1571-F2B2-D25EB95BAB46}"/>
              </a:ext>
            </a:extLst>
          </p:cNvPr>
          <p:cNvSpPr txBox="1"/>
          <p:nvPr/>
        </p:nvSpPr>
        <p:spPr>
          <a:xfrm>
            <a:off x="838198" y="1929303"/>
            <a:ext cx="9092610" cy="6040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There are two types of HTML elements (in terms of default display)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C327C4-D1F8-2877-2CAD-64E18242177A}"/>
              </a:ext>
            </a:extLst>
          </p:cNvPr>
          <p:cNvSpPr txBox="1"/>
          <p:nvPr/>
        </p:nvSpPr>
        <p:spPr>
          <a:xfrm>
            <a:off x="838198" y="5341603"/>
            <a:ext cx="9092610" cy="1211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Default behavior can be changed with display property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Inline-block is also an option (inline that allows box styling)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Display also has a role in layouts</a:t>
            </a:r>
          </a:p>
        </p:txBody>
      </p:sp>
      <p:pic>
        <p:nvPicPr>
          <p:cNvPr id="3074" name="Picture 2" descr="CSS display: inline vs inline-block - Stack Overflow">
            <a:extLst>
              <a:ext uri="{FF2B5EF4-FFF2-40B4-BE49-F238E27FC236}">
                <a16:creationId xmlns:a16="http://schemas.microsoft.com/office/drawing/2014/main" id="{B7C2B975-5EE6-C3C3-9EFA-B3C3A3A95B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90"/>
          <a:stretch/>
        </p:blipFill>
        <p:spPr bwMode="auto">
          <a:xfrm>
            <a:off x="10063429" y="2231309"/>
            <a:ext cx="1594123" cy="167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SS display: inline vs inline-block - Stack Overflow">
            <a:extLst>
              <a:ext uri="{FF2B5EF4-FFF2-40B4-BE49-F238E27FC236}">
                <a16:creationId xmlns:a16="http://schemas.microsoft.com/office/drawing/2014/main" id="{39011264-4C92-8E8A-16E1-3EB297ED47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85" r="40103" b="50000"/>
          <a:stretch/>
        </p:blipFill>
        <p:spPr bwMode="auto">
          <a:xfrm>
            <a:off x="9094984" y="4091825"/>
            <a:ext cx="2873830" cy="125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SS display: inline vs inline-block - Stack Overflow">
            <a:extLst>
              <a:ext uri="{FF2B5EF4-FFF2-40B4-BE49-F238E27FC236}">
                <a16:creationId xmlns:a16="http://schemas.microsoft.com/office/drawing/2014/main" id="{4FF0411A-61DE-7A79-192E-1F37A40030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66" b="35856"/>
          <a:stretch/>
        </p:blipFill>
        <p:spPr bwMode="auto">
          <a:xfrm>
            <a:off x="9111888" y="5532729"/>
            <a:ext cx="2726575" cy="124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784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414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Box Styles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314C7C43-40BD-401A-B637-BFBF574C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97" y="149088"/>
            <a:ext cx="1833805" cy="18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6DE77AC-9E41-BEE5-CB91-B7E009AB54F9}"/>
              </a:ext>
            </a:extLst>
          </p:cNvPr>
          <p:cNvSpPr txBox="1">
            <a:spLocks/>
          </p:cNvSpPr>
          <p:nvPr/>
        </p:nvSpPr>
        <p:spPr>
          <a:xfrm>
            <a:off x="838199" y="1408203"/>
            <a:ext cx="10365690" cy="596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Poppins" pitchFamily="2" charset="77"/>
                <a:cs typeface="Poppins" pitchFamily="2" charset="77"/>
              </a:rPr>
              <a:t>position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6BD1E8-849B-1571-F2B2-D25EB95BAB46}"/>
              </a:ext>
            </a:extLst>
          </p:cNvPr>
          <p:cNvSpPr txBox="1"/>
          <p:nvPr/>
        </p:nvSpPr>
        <p:spPr>
          <a:xfrm>
            <a:off x="838198" y="2004748"/>
            <a:ext cx="9092610" cy="494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It’s possible to change the intended position of an element from static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366EDF-B745-7F85-8812-B16E62B17E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4"/>
          <a:stretch/>
        </p:blipFill>
        <p:spPr bwMode="auto">
          <a:xfrm>
            <a:off x="4633483" y="2733766"/>
            <a:ext cx="7032555" cy="374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89C0AE-049A-D1AE-4848-46B53E6B60DA}"/>
              </a:ext>
            </a:extLst>
          </p:cNvPr>
          <p:cNvSpPr txBox="1"/>
          <p:nvPr/>
        </p:nvSpPr>
        <p:spPr>
          <a:xfrm>
            <a:off x="645705" y="3036537"/>
            <a:ext cx="613551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79C00"/>
                </a:solidFill>
                <a:effectLst/>
                <a:latin typeface="Menlo" panose="020B0609030804020204" pitchFamily="49" charset="0"/>
              </a:rPr>
              <a:t>.container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{ 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position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684D99"/>
                </a:solidFill>
                <a:latin typeface="Menlo" panose="020B0609030804020204" pitchFamily="49" charset="0"/>
              </a:rPr>
              <a:t>relative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top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1</a:t>
            </a:r>
            <a:r>
              <a:rPr lang="en-US" dirty="0">
                <a:solidFill>
                  <a:srgbClr val="684D99"/>
                </a:solidFill>
                <a:latin typeface="Menlo" panose="020B0609030804020204" pitchFamily="49" charset="0"/>
              </a:rPr>
              <a:t>0px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left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30</a:t>
            </a:r>
            <a:r>
              <a:rPr lang="en-US" dirty="0">
                <a:solidFill>
                  <a:srgbClr val="684D99"/>
                </a:solidFill>
                <a:latin typeface="Menlo" panose="020B0609030804020204" pitchFamily="49" charset="0"/>
              </a:rPr>
              <a:t>px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z-index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30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24080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414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Box Styles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314C7C43-40BD-401A-B637-BFBF574C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97" y="149088"/>
            <a:ext cx="1833805" cy="18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6DE77AC-9E41-BEE5-CB91-B7E009AB54F9}"/>
              </a:ext>
            </a:extLst>
          </p:cNvPr>
          <p:cNvSpPr txBox="1">
            <a:spLocks/>
          </p:cNvSpPr>
          <p:nvPr/>
        </p:nvSpPr>
        <p:spPr>
          <a:xfrm>
            <a:off x="838199" y="1408203"/>
            <a:ext cx="10365690" cy="596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Poppins" pitchFamily="2" charset="77"/>
                <a:cs typeface="Poppins" pitchFamily="2" charset="77"/>
              </a:rPr>
              <a:t>border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8A4A492C-B314-CFDF-6BB5-E462EBB426EE}"/>
              </a:ext>
            </a:extLst>
          </p:cNvPr>
          <p:cNvSpPr/>
          <p:nvPr/>
        </p:nvSpPr>
        <p:spPr>
          <a:xfrm rot="16200000">
            <a:off x="3089494" y="2195788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3ACE7F6E-2F1A-5BAF-6036-E74748EA85D0}"/>
              </a:ext>
            </a:extLst>
          </p:cNvPr>
          <p:cNvSpPr/>
          <p:nvPr/>
        </p:nvSpPr>
        <p:spPr>
          <a:xfrm rot="16200000">
            <a:off x="9022067" y="2195787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DAAA87-2D7F-2CE3-3211-CF9F12A3244B}"/>
              </a:ext>
            </a:extLst>
          </p:cNvPr>
          <p:cNvSpPr txBox="1"/>
          <p:nvPr/>
        </p:nvSpPr>
        <p:spPr>
          <a:xfrm>
            <a:off x="2040995" y="5354710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CSS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DC6879-5F6E-5DE8-F996-7C08D424C89D}"/>
              </a:ext>
            </a:extLst>
          </p:cNvPr>
          <p:cNvSpPr txBox="1"/>
          <p:nvPr/>
        </p:nvSpPr>
        <p:spPr>
          <a:xfrm>
            <a:off x="6135192" y="5322472"/>
            <a:ext cx="6135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79F4E-49DF-996E-0E1D-B7843A8CC15F}"/>
              </a:ext>
            </a:extLst>
          </p:cNvPr>
          <p:cNvSpPr txBox="1"/>
          <p:nvPr/>
        </p:nvSpPr>
        <p:spPr>
          <a:xfrm>
            <a:off x="525962" y="5758963"/>
            <a:ext cx="113499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Can alternatively specify border-width, border-style and border-color</a:t>
            </a:r>
            <a:endParaRPr lang="en-US" sz="1600" dirty="0">
              <a:effectLst/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960A1D-6184-2097-9FD9-8661FE4E2900}"/>
              </a:ext>
            </a:extLst>
          </p:cNvPr>
          <p:cNvSpPr txBox="1"/>
          <p:nvPr/>
        </p:nvSpPr>
        <p:spPr>
          <a:xfrm>
            <a:off x="525962" y="3095960"/>
            <a:ext cx="61355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79C00"/>
                </a:solidFill>
                <a:effectLst/>
                <a:latin typeface="Menlo" panose="020B0609030804020204" pitchFamily="49" charset="0"/>
              </a:rPr>
              <a:t>.container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{ </a:t>
            </a:r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border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solid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black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;}</a:t>
            </a:r>
          </a:p>
          <a:p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h2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{ </a:t>
            </a:r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border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solid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black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;}</a:t>
            </a:r>
          </a:p>
          <a:p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border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solid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black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;}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F9D4FF1-2D51-C933-4745-08463A733D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8564" y="2098711"/>
            <a:ext cx="5570010" cy="2507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323747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414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Box Styles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314C7C43-40BD-401A-B637-BFBF574C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97" y="149088"/>
            <a:ext cx="1833805" cy="18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6DE77AC-9E41-BEE5-CB91-B7E009AB54F9}"/>
              </a:ext>
            </a:extLst>
          </p:cNvPr>
          <p:cNvSpPr txBox="1">
            <a:spLocks/>
          </p:cNvSpPr>
          <p:nvPr/>
        </p:nvSpPr>
        <p:spPr>
          <a:xfrm>
            <a:off x="838199" y="1408203"/>
            <a:ext cx="10365690" cy="596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Poppins" pitchFamily="2" charset="77"/>
                <a:cs typeface="Poppins" pitchFamily="2" charset="77"/>
              </a:rPr>
              <a:t>border-radius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8A4A492C-B314-CFDF-6BB5-E462EBB426EE}"/>
              </a:ext>
            </a:extLst>
          </p:cNvPr>
          <p:cNvSpPr/>
          <p:nvPr/>
        </p:nvSpPr>
        <p:spPr>
          <a:xfrm rot="16200000">
            <a:off x="3089494" y="2195788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3ACE7F6E-2F1A-5BAF-6036-E74748EA85D0}"/>
              </a:ext>
            </a:extLst>
          </p:cNvPr>
          <p:cNvSpPr/>
          <p:nvPr/>
        </p:nvSpPr>
        <p:spPr>
          <a:xfrm rot="16200000">
            <a:off x="9022067" y="2195787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DAAA87-2D7F-2CE3-3211-CF9F12A3244B}"/>
              </a:ext>
            </a:extLst>
          </p:cNvPr>
          <p:cNvSpPr txBox="1"/>
          <p:nvPr/>
        </p:nvSpPr>
        <p:spPr>
          <a:xfrm>
            <a:off x="2040995" y="5354710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CSS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DC6879-5F6E-5DE8-F996-7C08D424C89D}"/>
              </a:ext>
            </a:extLst>
          </p:cNvPr>
          <p:cNvSpPr txBox="1"/>
          <p:nvPr/>
        </p:nvSpPr>
        <p:spPr>
          <a:xfrm>
            <a:off x="6135192" y="5322472"/>
            <a:ext cx="6135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79F4E-49DF-996E-0E1D-B7843A8CC15F}"/>
              </a:ext>
            </a:extLst>
          </p:cNvPr>
          <p:cNvSpPr txBox="1"/>
          <p:nvPr/>
        </p:nvSpPr>
        <p:spPr>
          <a:xfrm>
            <a:off x="525962" y="5758963"/>
            <a:ext cx="113499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Poppins" pitchFamily="2" charset="77"/>
                <a:cs typeface="Poppins" pitchFamily="2" charset="77"/>
              </a:rPr>
              <a:t>There is also border-radius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960A1D-6184-2097-9FD9-8661FE4E2900}"/>
              </a:ext>
            </a:extLst>
          </p:cNvPr>
          <p:cNvSpPr txBox="1"/>
          <p:nvPr/>
        </p:nvSpPr>
        <p:spPr>
          <a:xfrm>
            <a:off x="525962" y="2702194"/>
            <a:ext cx="613551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79C00"/>
                </a:solidFill>
                <a:effectLst/>
                <a:latin typeface="Menlo" panose="020B0609030804020204" pitchFamily="49" charset="0"/>
              </a:rPr>
              <a:t>.container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{ 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border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solid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black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border-radius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rem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h2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{ </a:t>
            </a:r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border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solid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black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;}</a:t>
            </a:r>
          </a:p>
          <a:p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border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solid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black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D6A81B-1DE7-9848-B08D-F5E653D73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8564" y="2050052"/>
            <a:ext cx="5575408" cy="25094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074233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414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Box Styles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314C7C43-40BD-401A-B637-BFBF574C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97" y="149088"/>
            <a:ext cx="1833805" cy="18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6DE77AC-9E41-BEE5-CB91-B7E009AB54F9}"/>
              </a:ext>
            </a:extLst>
          </p:cNvPr>
          <p:cNvSpPr txBox="1">
            <a:spLocks/>
          </p:cNvSpPr>
          <p:nvPr/>
        </p:nvSpPr>
        <p:spPr>
          <a:xfrm>
            <a:off x="838199" y="1408203"/>
            <a:ext cx="10365690" cy="596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Poppins" pitchFamily="2" charset="77"/>
                <a:cs typeface="Poppins" pitchFamily="2" charset="77"/>
              </a:rPr>
              <a:t>width, height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8A4A492C-B314-CFDF-6BB5-E462EBB426EE}"/>
              </a:ext>
            </a:extLst>
          </p:cNvPr>
          <p:cNvSpPr/>
          <p:nvPr/>
        </p:nvSpPr>
        <p:spPr>
          <a:xfrm rot="16200000">
            <a:off x="3089494" y="2419690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3ACE7F6E-2F1A-5BAF-6036-E74748EA85D0}"/>
              </a:ext>
            </a:extLst>
          </p:cNvPr>
          <p:cNvSpPr/>
          <p:nvPr/>
        </p:nvSpPr>
        <p:spPr>
          <a:xfrm rot="16200000">
            <a:off x="8996332" y="2406232"/>
            <a:ext cx="416089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DAAA87-2D7F-2CE3-3211-CF9F12A3244B}"/>
              </a:ext>
            </a:extLst>
          </p:cNvPr>
          <p:cNvSpPr txBox="1"/>
          <p:nvPr/>
        </p:nvSpPr>
        <p:spPr>
          <a:xfrm>
            <a:off x="2040995" y="5437895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CSS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DC6879-5F6E-5DE8-F996-7C08D424C89D}"/>
              </a:ext>
            </a:extLst>
          </p:cNvPr>
          <p:cNvSpPr txBox="1"/>
          <p:nvPr/>
        </p:nvSpPr>
        <p:spPr>
          <a:xfrm>
            <a:off x="6096000" y="5546375"/>
            <a:ext cx="6135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79F4E-49DF-996E-0E1D-B7843A8CC15F}"/>
              </a:ext>
            </a:extLst>
          </p:cNvPr>
          <p:cNvSpPr txBox="1"/>
          <p:nvPr/>
        </p:nvSpPr>
        <p:spPr>
          <a:xfrm>
            <a:off x="525962" y="5921618"/>
            <a:ext cx="113499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Percentage is responsive</a:t>
            </a:r>
            <a:endParaRPr lang="en-US" sz="1600" dirty="0">
              <a:effectLst/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960A1D-6184-2097-9FD9-8661FE4E2900}"/>
              </a:ext>
            </a:extLst>
          </p:cNvPr>
          <p:cNvSpPr txBox="1"/>
          <p:nvPr/>
        </p:nvSpPr>
        <p:spPr>
          <a:xfrm>
            <a:off x="596099" y="2306954"/>
            <a:ext cx="582327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679C00"/>
                </a:solidFill>
                <a:effectLst/>
                <a:latin typeface="Menlo" panose="020B0609030804020204" pitchFamily="49" charset="0"/>
              </a:rPr>
              <a:t>.container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{ </a:t>
            </a:r>
          </a:p>
          <a:p>
            <a:r>
              <a:rPr lang="en-US" sz="1600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border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6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solid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black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1600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height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-US" sz="16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;}</a:t>
            </a:r>
          </a:p>
          <a:p>
            <a:endParaRPr lang="en-US" sz="1600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h2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{ </a:t>
            </a:r>
          </a:p>
          <a:p>
            <a:r>
              <a:rPr lang="en-US" sz="1600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border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6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solid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black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sz="1600" i="1" dirty="0">
                <a:solidFill>
                  <a:srgbClr val="0089B3"/>
                </a:solidFill>
                <a:latin typeface="Menlo" panose="020B0609030804020204" pitchFamily="49" charset="0"/>
              </a:rPr>
              <a:t> </a:t>
            </a:r>
            <a:r>
              <a:rPr lang="en-US" sz="1600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width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50</a:t>
            </a:r>
            <a:r>
              <a:rPr lang="en-US" sz="16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%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sz="1600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border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6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solid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black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US" sz="1600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width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80</a:t>
            </a:r>
            <a:r>
              <a:rPr lang="en-US" sz="16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%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E539E7-63F4-D787-AF57-97E7908281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6042" y="1929303"/>
            <a:ext cx="5131253" cy="27516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805968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latin typeface="Poppins" pitchFamily="2" charset="77"/>
                <a:cs typeface="Poppins" pitchFamily="2" charset="77"/>
              </a:rPr>
              <a:t>HTML Recap:  </a:t>
            </a:r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Hello World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805A4C-48D4-9434-E030-920D647B8B5D}"/>
              </a:ext>
            </a:extLst>
          </p:cNvPr>
          <p:cNvSpPr txBox="1"/>
          <p:nvPr/>
        </p:nvSpPr>
        <p:spPr>
          <a:xfrm>
            <a:off x="474134" y="2399860"/>
            <a:ext cx="6524978" cy="3308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&lt;!</a:t>
            </a:r>
            <a:r>
              <a:rPr lang="en-US" sz="19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DOCTYPE</a:t>
            </a:r>
            <a:r>
              <a:rPr lang="en-US" sz="19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900" b="0" dirty="0">
                <a:solidFill>
                  <a:srgbClr val="679C00"/>
                </a:solidFill>
                <a:effectLst/>
                <a:latin typeface="Menlo" panose="020B0609030804020204" pitchFamily="49" charset="0"/>
              </a:rPr>
              <a:t>html</a:t>
            </a:r>
            <a:r>
              <a:rPr lang="en-US" sz="19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9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19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html</a:t>
            </a:r>
            <a:r>
              <a:rPr lang="en-US" sz="19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9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	&lt;</a:t>
            </a:r>
            <a:r>
              <a:rPr lang="en-US" sz="19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head</a:t>
            </a:r>
            <a:r>
              <a:rPr lang="en-US" sz="19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9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		&lt;</a:t>
            </a:r>
            <a:r>
              <a:rPr lang="en-US" sz="19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title</a:t>
            </a:r>
            <a:r>
              <a:rPr lang="en-US" sz="19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&gt;My First Page&lt;/</a:t>
            </a:r>
            <a:r>
              <a:rPr lang="en-US" sz="19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title</a:t>
            </a:r>
            <a:r>
              <a:rPr lang="en-US" sz="19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9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	&lt;/</a:t>
            </a:r>
            <a:r>
              <a:rPr lang="en-US" sz="19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head</a:t>
            </a:r>
            <a:r>
              <a:rPr lang="en-US" sz="19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9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	&lt;</a:t>
            </a:r>
            <a:r>
              <a:rPr lang="en-US" sz="19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body</a:t>
            </a:r>
            <a:r>
              <a:rPr lang="en-US" sz="19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9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		&lt;</a:t>
            </a:r>
            <a:r>
              <a:rPr lang="en-US" sz="19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h1</a:t>
            </a:r>
            <a:r>
              <a:rPr lang="en-US" sz="19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&gt;Hello World&lt;/</a:t>
            </a:r>
            <a:r>
              <a:rPr lang="en-US" sz="19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h1</a:t>
            </a:r>
            <a:r>
              <a:rPr lang="en-US" sz="19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9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		&lt;</a:t>
            </a:r>
            <a:r>
              <a:rPr lang="en-US" sz="19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-US" sz="19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&gt;Hi there&lt;/</a:t>
            </a:r>
            <a:r>
              <a:rPr lang="en-US" sz="19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-US" sz="19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9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	&lt;/</a:t>
            </a:r>
            <a:r>
              <a:rPr lang="en-US" sz="19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body</a:t>
            </a:r>
            <a:r>
              <a:rPr lang="en-US" sz="19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9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sz="19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html</a:t>
            </a:r>
            <a:r>
              <a:rPr lang="en-US" sz="19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</a:t>
            </a:r>
            <a:br>
              <a:rPr lang="en-US" sz="19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</a:br>
            <a:endParaRPr lang="en-US" sz="1900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2F7CD3B-D571-BC41-081F-FC572F3D74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16222"/>
              </p:ext>
            </p:extLst>
          </p:nvPr>
        </p:nvGraphicFramePr>
        <p:xfrm>
          <a:off x="6683022" y="2301980"/>
          <a:ext cx="5339644" cy="3406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4" descr="Blue HTML icon (png logo symbol)">
            <a:extLst>
              <a:ext uri="{FF2B5EF4-FFF2-40B4-BE49-F238E27FC236}">
                <a16:creationId xmlns:a16="http://schemas.microsoft.com/office/drawing/2014/main" id="{ED02A9BB-E410-231D-FA9E-852836D949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34"/>
          <a:stretch/>
        </p:blipFill>
        <p:spPr bwMode="auto">
          <a:xfrm>
            <a:off x="10368771" y="316190"/>
            <a:ext cx="1823229" cy="166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00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414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Box Styles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314C7C43-40BD-401A-B637-BFBF574C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97" y="149088"/>
            <a:ext cx="1833805" cy="18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6DE77AC-9E41-BEE5-CB91-B7E009AB54F9}"/>
              </a:ext>
            </a:extLst>
          </p:cNvPr>
          <p:cNvSpPr txBox="1">
            <a:spLocks/>
          </p:cNvSpPr>
          <p:nvPr/>
        </p:nvSpPr>
        <p:spPr>
          <a:xfrm>
            <a:off x="838199" y="1408203"/>
            <a:ext cx="10365690" cy="596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Poppins" pitchFamily="2" charset="77"/>
                <a:cs typeface="Poppins" pitchFamily="2" charset="77"/>
              </a:rPr>
              <a:t>min\max-width, min\max-height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8A4A492C-B314-CFDF-6BB5-E462EBB426EE}"/>
              </a:ext>
            </a:extLst>
          </p:cNvPr>
          <p:cNvSpPr/>
          <p:nvPr/>
        </p:nvSpPr>
        <p:spPr>
          <a:xfrm rot="16200000">
            <a:off x="3089494" y="2419690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3ACE7F6E-2F1A-5BAF-6036-E74748EA85D0}"/>
              </a:ext>
            </a:extLst>
          </p:cNvPr>
          <p:cNvSpPr/>
          <p:nvPr/>
        </p:nvSpPr>
        <p:spPr>
          <a:xfrm rot="16200000">
            <a:off x="8996332" y="2406232"/>
            <a:ext cx="416089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DAAA87-2D7F-2CE3-3211-CF9F12A3244B}"/>
              </a:ext>
            </a:extLst>
          </p:cNvPr>
          <p:cNvSpPr txBox="1"/>
          <p:nvPr/>
        </p:nvSpPr>
        <p:spPr>
          <a:xfrm>
            <a:off x="2040995" y="5437895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CSS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DC6879-5F6E-5DE8-F996-7C08D424C89D}"/>
              </a:ext>
            </a:extLst>
          </p:cNvPr>
          <p:cNvSpPr txBox="1"/>
          <p:nvPr/>
        </p:nvSpPr>
        <p:spPr>
          <a:xfrm>
            <a:off x="6096000" y="5546375"/>
            <a:ext cx="6135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79F4E-49DF-996E-0E1D-B7843A8CC15F}"/>
              </a:ext>
            </a:extLst>
          </p:cNvPr>
          <p:cNvSpPr txBox="1"/>
          <p:nvPr/>
        </p:nvSpPr>
        <p:spPr>
          <a:xfrm>
            <a:off x="525962" y="5921618"/>
            <a:ext cx="113499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Can limit the responsiveness</a:t>
            </a:r>
            <a:endParaRPr lang="en-US" sz="1600" dirty="0">
              <a:effectLst/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960A1D-6184-2097-9FD9-8661FE4E2900}"/>
              </a:ext>
            </a:extLst>
          </p:cNvPr>
          <p:cNvSpPr txBox="1"/>
          <p:nvPr/>
        </p:nvSpPr>
        <p:spPr>
          <a:xfrm>
            <a:off x="596099" y="2216697"/>
            <a:ext cx="582327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679C00"/>
                </a:solidFill>
                <a:effectLst/>
                <a:latin typeface="Menlo" panose="020B0609030804020204" pitchFamily="49" charset="0"/>
              </a:rPr>
              <a:t>.container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{ </a:t>
            </a:r>
          </a:p>
          <a:p>
            <a:r>
              <a:rPr lang="en-US" sz="1600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border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6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solid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black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1600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height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-US" sz="16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sz="1600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h2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{ </a:t>
            </a:r>
          </a:p>
          <a:p>
            <a:r>
              <a:rPr lang="en-US" sz="1600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border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6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solid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black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1600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min-width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400</a:t>
            </a:r>
            <a:r>
              <a:rPr lang="en-US" sz="16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sz="1600" i="1" dirty="0">
                <a:solidFill>
                  <a:srgbClr val="0089B3"/>
                </a:solidFill>
                <a:latin typeface="Menlo" panose="020B0609030804020204" pitchFamily="49" charset="0"/>
              </a:rPr>
              <a:t>     </a:t>
            </a:r>
          </a:p>
          <a:p>
            <a:r>
              <a:rPr lang="en-US" sz="1600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width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50</a:t>
            </a:r>
            <a:r>
              <a:rPr lang="en-US" sz="16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%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ECEF1A-9480-2707-536A-781C524234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1471" y="2137534"/>
            <a:ext cx="5228745" cy="2803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569145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414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Box Styles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314C7C43-40BD-401A-B637-BFBF574C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97" y="149088"/>
            <a:ext cx="1833805" cy="18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6DE77AC-9E41-BEE5-CB91-B7E009AB54F9}"/>
              </a:ext>
            </a:extLst>
          </p:cNvPr>
          <p:cNvSpPr txBox="1">
            <a:spLocks/>
          </p:cNvSpPr>
          <p:nvPr/>
        </p:nvSpPr>
        <p:spPr>
          <a:xfrm>
            <a:off x="838199" y="1408203"/>
            <a:ext cx="10365690" cy="596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Poppins" pitchFamily="2" charset="77"/>
                <a:cs typeface="Poppins" pitchFamily="2" charset="77"/>
              </a:rPr>
              <a:t>overflow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8A4A492C-B314-CFDF-6BB5-E462EBB426EE}"/>
              </a:ext>
            </a:extLst>
          </p:cNvPr>
          <p:cNvSpPr/>
          <p:nvPr/>
        </p:nvSpPr>
        <p:spPr>
          <a:xfrm rot="16200000">
            <a:off x="3089494" y="2419690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3ACE7F6E-2F1A-5BAF-6036-E74748EA85D0}"/>
              </a:ext>
            </a:extLst>
          </p:cNvPr>
          <p:cNvSpPr/>
          <p:nvPr/>
        </p:nvSpPr>
        <p:spPr>
          <a:xfrm rot="16200000">
            <a:off x="8996332" y="2406232"/>
            <a:ext cx="416089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DAAA87-2D7F-2CE3-3211-CF9F12A3244B}"/>
              </a:ext>
            </a:extLst>
          </p:cNvPr>
          <p:cNvSpPr txBox="1"/>
          <p:nvPr/>
        </p:nvSpPr>
        <p:spPr>
          <a:xfrm>
            <a:off x="2040995" y="5437895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CSS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DC6879-5F6E-5DE8-F996-7C08D424C89D}"/>
              </a:ext>
            </a:extLst>
          </p:cNvPr>
          <p:cNvSpPr txBox="1"/>
          <p:nvPr/>
        </p:nvSpPr>
        <p:spPr>
          <a:xfrm>
            <a:off x="6096000" y="5546375"/>
            <a:ext cx="6135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79F4E-49DF-996E-0E1D-B7843A8CC15F}"/>
              </a:ext>
            </a:extLst>
          </p:cNvPr>
          <p:cNvSpPr txBox="1"/>
          <p:nvPr/>
        </p:nvSpPr>
        <p:spPr>
          <a:xfrm>
            <a:off x="525962" y="5921618"/>
            <a:ext cx="113499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Height is not sufficient</a:t>
            </a:r>
            <a:endParaRPr lang="en-US" sz="1600" dirty="0">
              <a:effectLst/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960A1D-6184-2097-9FD9-8661FE4E2900}"/>
              </a:ext>
            </a:extLst>
          </p:cNvPr>
          <p:cNvSpPr txBox="1"/>
          <p:nvPr/>
        </p:nvSpPr>
        <p:spPr>
          <a:xfrm>
            <a:off x="596099" y="2216697"/>
            <a:ext cx="5823273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679C00"/>
                </a:solidFill>
                <a:effectLst/>
                <a:latin typeface="Menlo" panose="020B0609030804020204" pitchFamily="49" charset="0"/>
              </a:rPr>
              <a:t>.container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{ </a:t>
            </a:r>
          </a:p>
          <a:p>
            <a:r>
              <a:rPr lang="en-US" sz="1600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border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6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solid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black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1600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height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dirty="0">
                <a:solidFill>
                  <a:srgbClr val="684D99"/>
                </a:solidFill>
                <a:latin typeface="Menlo" panose="020B0609030804020204" pitchFamily="49" charset="0"/>
              </a:rPr>
              <a:t>1</a:t>
            </a:r>
            <a:r>
              <a:rPr lang="en-US" sz="1600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6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1600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overflow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none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sz="1600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h2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{ </a:t>
            </a:r>
          </a:p>
          <a:p>
            <a:r>
              <a:rPr lang="en-US" sz="1600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border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6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solid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black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1600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min-width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400</a:t>
            </a:r>
            <a:r>
              <a:rPr lang="en-US" sz="16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sz="1600" i="1" dirty="0">
                <a:solidFill>
                  <a:srgbClr val="0089B3"/>
                </a:solidFill>
                <a:latin typeface="Menlo" panose="020B0609030804020204" pitchFamily="49" charset="0"/>
              </a:rPr>
              <a:t>     </a:t>
            </a:r>
          </a:p>
          <a:p>
            <a:r>
              <a:rPr lang="en-US" sz="1600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width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50</a:t>
            </a:r>
            <a:r>
              <a:rPr lang="en-US" sz="16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%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2AC3E1-DE87-5CBC-6207-CD56766CB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3204" y="2172692"/>
            <a:ext cx="5496177" cy="24229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31802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414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Box Styles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314C7C43-40BD-401A-B637-BFBF574C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97" y="149088"/>
            <a:ext cx="1833805" cy="18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6DE77AC-9E41-BEE5-CB91-B7E009AB54F9}"/>
              </a:ext>
            </a:extLst>
          </p:cNvPr>
          <p:cNvSpPr txBox="1">
            <a:spLocks/>
          </p:cNvSpPr>
          <p:nvPr/>
        </p:nvSpPr>
        <p:spPr>
          <a:xfrm>
            <a:off x="838199" y="1408203"/>
            <a:ext cx="10365690" cy="596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Poppins" pitchFamily="2" charset="77"/>
                <a:cs typeface="Poppins" pitchFamily="2" charset="77"/>
              </a:rPr>
              <a:t>overflow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8A4A492C-B314-CFDF-6BB5-E462EBB426EE}"/>
              </a:ext>
            </a:extLst>
          </p:cNvPr>
          <p:cNvSpPr/>
          <p:nvPr/>
        </p:nvSpPr>
        <p:spPr>
          <a:xfrm rot="16200000">
            <a:off x="3089494" y="2419690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3ACE7F6E-2F1A-5BAF-6036-E74748EA85D0}"/>
              </a:ext>
            </a:extLst>
          </p:cNvPr>
          <p:cNvSpPr/>
          <p:nvPr/>
        </p:nvSpPr>
        <p:spPr>
          <a:xfrm rot="16200000">
            <a:off x="8996332" y="2406232"/>
            <a:ext cx="416089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DAAA87-2D7F-2CE3-3211-CF9F12A3244B}"/>
              </a:ext>
            </a:extLst>
          </p:cNvPr>
          <p:cNvSpPr txBox="1"/>
          <p:nvPr/>
        </p:nvSpPr>
        <p:spPr>
          <a:xfrm>
            <a:off x="2040995" y="5437895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CSS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DC6879-5F6E-5DE8-F996-7C08D424C89D}"/>
              </a:ext>
            </a:extLst>
          </p:cNvPr>
          <p:cNvSpPr txBox="1"/>
          <p:nvPr/>
        </p:nvSpPr>
        <p:spPr>
          <a:xfrm>
            <a:off x="6096000" y="5546375"/>
            <a:ext cx="6135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79F4E-49DF-996E-0E1D-B7843A8CC15F}"/>
              </a:ext>
            </a:extLst>
          </p:cNvPr>
          <p:cNvSpPr txBox="1"/>
          <p:nvPr/>
        </p:nvSpPr>
        <p:spPr>
          <a:xfrm>
            <a:off x="525962" y="5921618"/>
            <a:ext cx="113499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Poppins" pitchFamily="2" charset="77"/>
                <a:cs typeface="Poppins" pitchFamily="2" charset="77"/>
              </a:rPr>
              <a:t>Overflow hidden is also possible (ignores the overflowing part)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960A1D-6184-2097-9FD9-8661FE4E2900}"/>
              </a:ext>
            </a:extLst>
          </p:cNvPr>
          <p:cNvSpPr txBox="1"/>
          <p:nvPr/>
        </p:nvSpPr>
        <p:spPr>
          <a:xfrm>
            <a:off x="596099" y="2216697"/>
            <a:ext cx="5823273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679C00"/>
                </a:solidFill>
                <a:effectLst/>
                <a:latin typeface="Menlo" panose="020B0609030804020204" pitchFamily="49" charset="0"/>
              </a:rPr>
              <a:t>.container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{ </a:t>
            </a:r>
          </a:p>
          <a:p>
            <a:r>
              <a:rPr lang="en-US" sz="1600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border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6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solid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black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1600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height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dirty="0">
                <a:solidFill>
                  <a:srgbClr val="684D99"/>
                </a:solidFill>
                <a:latin typeface="Menlo" panose="020B0609030804020204" pitchFamily="49" charset="0"/>
              </a:rPr>
              <a:t>1</a:t>
            </a:r>
            <a:r>
              <a:rPr lang="en-US" sz="1600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6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1600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overflow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scroll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sz="1600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h2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{ </a:t>
            </a:r>
          </a:p>
          <a:p>
            <a:r>
              <a:rPr lang="en-US" sz="1600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border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6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solid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black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1600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min-width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400</a:t>
            </a:r>
            <a:r>
              <a:rPr lang="en-US" sz="16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sz="1600" i="1" dirty="0">
                <a:solidFill>
                  <a:srgbClr val="0089B3"/>
                </a:solidFill>
                <a:latin typeface="Menlo" panose="020B0609030804020204" pitchFamily="49" charset="0"/>
              </a:rPr>
              <a:t>     </a:t>
            </a:r>
          </a:p>
          <a:p>
            <a:r>
              <a:rPr lang="en-US" sz="1600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width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50</a:t>
            </a:r>
            <a:r>
              <a:rPr lang="en-US" sz="16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%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3FC24D-C5E4-5AB9-FB64-A0334C43B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6460" y="2299547"/>
            <a:ext cx="5409422" cy="23846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09501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414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Box Styles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314C7C43-40BD-401A-B637-BFBF574C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97" y="149088"/>
            <a:ext cx="1833805" cy="18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6DE77AC-9E41-BEE5-CB91-B7E009AB54F9}"/>
              </a:ext>
            </a:extLst>
          </p:cNvPr>
          <p:cNvSpPr txBox="1">
            <a:spLocks/>
          </p:cNvSpPr>
          <p:nvPr/>
        </p:nvSpPr>
        <p:spPr>
          <a:xfrm>
            <a:off x="838199" y="1408203"/>
            <a:ext cx="10365690" cy="596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Poppins" pitchFamily="2" charset="77"/>
                <a:cs typeface="Poppins" pitchFamily="2" charset="77"/>
              </a:rPr>
              <a:t>padding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8A4A492C-B314-CFDF-6BB5-E462EBB426EE}"/>
              </a:ext>
            </a:extLst>
          </p:cNvPr>
          <p:cNvSpPr/>
          <p:nvPr/>
        </p:nvSpPr>
        <p:spPr>
          <a:xfrm rot="16200000">
            <a:off x="3089494" y="2117735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3ACE7F6E-2F1A-5BAF-6036-E74748EA85D0}"/>
              </a:ext>
            </a:extLst>
          </p:cNvPr>
          <p:cNvSpPr/>
          <p:nvPr/>
        </p:nvSpPr>
        <p:spPr>
          <a:xfrm rot="16200000">
            <a:off x="9022067" y="2117734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DAAA87-2D7F-2CE3-3211-CF9F12A3244B}"/>
              </a:ext>
            </a:extLst>
          </p:cNvPr>
          <p:cNvSpPr txBox="1"/>
          <p:nvPr/>
        </p:nvSpPr>
        <p:spPr>
          <a:xfrm>
            <a:off x="2040995" y="5276657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CSS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DC6879-5F6E-5DE8-F996-7C08D424C89D}"/>
              </a:ext>
            </a:extLst>
          </p:cNvPr>
          <p:cNvSpPr txBox="1"/>
          <p:nvPr/>
        </p:nvSpPr>
        <p:spPr>
          <a:xfrm>
            <a:off x="6135192" y="5244419"/>
            <a:ext cx="6135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79F4E-49DF-996E-0E1D-B7843A8CC15F}"/>
              </a:ext>
            </a:extLst>
          </p:cNvPr>
          <p:cNvSpPr txBox="1"/>
          <p:nvPr/>
        </p:nvSpPr>
        <p:spPr>
          <a:xfrm>
            <a:off x="525962" y="5607126"/>
            <a:ext cx="1134992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Poppins" pitchFamily="2" charset="77"/>
                <a:cs typeface="Poppins" pitchFamily="2" charset="77"/>
              </a:rPr>
              <a:t>This specifies the vertical and horizontal padding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Poppins" pitchFamily="2" charset="77"/>
                <a:cs typeface="Poppins" pitchFamily="2" charset="77"/>
              </a:rPr>
              <a:t>Can als</a:t>
            </a:r>
            <a:r>
              <a:rPr lang="en-US" sz="1600" dirty="0">
                <a:latin typeface="Poppins" pitchFamily="2" charset="77"/>
                <a:cs typeface="Poppins" pitchFamily="2" charset="77"/>
              </a:rPr>
              <a:t>o specifies for all four directions in clockwise order or using e.g., “padding-left”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960A1D-6184-2097-9FD9-8661FE4E2900}"/>
              </a:ext>
            </a:extLst>
          </p:cNvPr>
          <p:cNvSpPr txBox="1"/>
          <p:nvPr/>
        </p:nvSpPr>
        <p:spPr>
          <a:xfrm>
            <a:off x="525962" y="2702194"/>
            <a:ext cx="61355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79C00"/>
                </a:solidFill>
                <a:effectLst/>
                <a:latin typeface="Menlo" panose="020B0609030804020204" pitchFamily="49" charset="0"/>
              </a:rPr>
              <a:t>.container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{ 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border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solid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black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padding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rem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rem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1296B7-61BA-FCC8-4BEA-39A611F9B0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8563" y="1897162"/>
            <a:ext cx="5494649" cy="27419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53293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414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Box Styles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314C7C43-40BD-401A-B637-BFBF574C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97" y="149088"/>
            <a:ext cx="1833805" cy="18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6DE77AC-9E41-BEE5-CB91-B7E009AB54F9}"/>
              </a:ext>
            </a:extLst>
          </p:cNvPr>
          <p:cNvSpPr txBox="1">
            <a:spLocks/>
          </p:cNvSpPr>
          <p:nvPr/>
        </p:nvSpPr>
        <p:spPr>
          <a:xfrm>
            <a:off x="838199" y="1396628"/>
            <a:ext cx="10365690" cy="596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Poppins" pitchFamily="2" charset="77"/>
                <a:cs typeface="Poppins" pitchFamily="2" charset="77"/>
              </a:rPr>
              <a:t>margin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8A4A492C-B314-CFDF-6BB5-E462EBB426EE}"/>
              </a:ext>
            </a:extLst>
          </p:cNvPr>
          <p:cNvSpPr/>
          <p:nvPr/>
        </p:nvSpPr>
        <p:spPr>
          <a:xfrm rot="16200000">
            <a:off x="3089494" y="2117735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3ACE7F6E-2F1A-5BAF-6036-E74748EA85D0}"/>
              </a:ext>
            </a:extLst>
          </p:cNvPr>
          <p:cNvSpPr/>
          <p:nvPr/>
        </p:nvSpPr>
        <p:spPr>
          <a:xfrm rot="16200000">
            <a:off x="9022067" y="2117734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DAAA87-2D7F-2CE3-3211-CF9F12A3244B}"/>
              </a:ext>
            </a:extLst>
          </p:cNvPr>
          <p:cNvSpPr txBox="1"/>
          <p:nvPr/>
        </p:nvSpPr>
        <p:spPr>
          <a:xfrm>
            <a:off x="2040995" y="5276657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CSS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DC6879-5F6E-5DE8-F996-7C08D424C89D}"/>
              </a:ext>
            </a:extLst>
          </p:cNvPr>
          <p:cNvSpPr txBox="1"/>
          <p:nvPr/>
        </p:nvSpPr>
        <p:spPr>
          <a:xfrm>
            <a:off x="6135192" y="5232844"/>
            <a:ext cx="6135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79F4E-49DF-996E-0E1D-B7843A8CC15F}"/>
              </a:ext>
            </a:extLst>
          </p:cNvPr>
          <p:cNvSpPr txBox="1"/>
          <p:nvPr/>
        </p:nvSpPr>
        <p:spPr>
          <a:xfrm>
            <a:off x="525962" y="5607126"/>
            <a:ext cx="113499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Poppins" pitchFamily="2" charset="77"/>
                <a:cs typeface="Poppins" pitchFamily="2" charset="77"/>
              </a:rPr>
              <a:t>Margin specifies the spacing between the border and other elements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960A1D-6184-2097-9FD9-8661FE4E2900}"/>
              </a:ext>
            </a:extLst>
          </p:cNvPr>
          <p:cNvSpPr txBox="1"/>
          <p:nvPr/>
        </p:nvSpPr>
        <p:spPr>
          <a:xfrm>
            <a:off x="525962" y="2690619"/>
            <a:ext cx="613551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79C00"/>
                </a:solidFill>
                <a:effectLst/>
                <a:latin typeface="Menlo" panose="020B0609030804020204" pitchFamily="49" charset="0"/>
              </a:rPr>
              <a:t>.container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{ 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border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solid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black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padding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rem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rem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margin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rem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5C70C9-378D-6997-C2E8-796F94CCA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1472" y="1957501"/>
            <a:ext cx="5004566" cy="26540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325532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414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Box Styles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314C7C43-40BD-401A-B637-BFBF574C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97" y="149088"/>
            <a:ext cx="1833805" cy="18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6DE77AC-9E41-BEE5-CB91-B7E009AB54F9}"/>
              </a:ext>
            </a:extLst>
          </p:cNvPr>
          <p:cNvSpPr txBox="1">
            <a:spLocks/>
          </p:cNvSpPr>
          <p:nvPr/>
        </p:nvSpPr>
        <p:spPr>
          <a:xfrm>
            <a:off x="838199" y="1403704"/>
            <a:ext cx="3789326" cy="596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Poppins" pitchFamily="2" charset="77"/>
                <a:cs typeface="Poppins" pitchFamily="2" charset="77"/>
              </a:rPr>
              <a:t>Centering Block Items</a:t>
            </a:r>
          </a:p>
        </p:txBody>
      </p:sp>
      <p:pic>
        <p:nvPicPr>
          <p:cNvPr id="8196" name="Picture 4" descr="How to Easily Center a &lt;DIV&gt; in CSS | by Kenton de Jong | Medium">
            <a:extLst>
              <a:ext uri="{FF2B5EF4-FFF2-40B4-BE49-F238E27FC236}">
                <a16:creationId xmlns:a16="http://schemas.microsoft.com/office/drawing/2014/main" id="{2223A5BD-F16A-8219-EA24-4C241935F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970" y="257945"/>
            <a:ext cx="5787616" cy="590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7BC0D5-1251-472C-898D-34692FF160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940" y="2004702"/>
            <a:ext cx="5627914" cy="20456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67B57F-59B0-12EA-3B58-B31704251B20}"/>
              </a:ext>
            </a:extLst>
          </p:cNvPr>
          <p:cNvSpPr txBox="1"/>
          <p:nvPr/>
        </p:nvSpPr>
        <p:spPr>
          <a:xfrm>
            <a:off x="522512" y="4214137"/>
            <a:ext cx="6640287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0" dirty="0">
                <a:solidFill>
                  <a:srgbClr val="679C00"/>
                </a:solidFill>
                <a:effectLst/>
                <a:latin typeface="Menlo" panose="020B0609030804020204" pitchFamily="49" charset="0"/>
              </a:rPr>
              <a:t>.container</a:t>
            </a:r>
            <a:r>
              <a:rPr lang="en-US" sz="15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{ </a:t>
            </a:r>
          </a:p>
          <a:p>
            <a:r>
              <a:rPr lang="en-US" sz="1500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border</a:t>
            </a:r>
            <a:r>
              <a:rPr lang="en-US" sz="15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500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5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sz="15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500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solid</a:t>
            </a:r>
            <a:r>
              <a:rPr lang="en-US" sz="15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500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black</a:t>
            </a:r>
            <a:r>
              <a:rPr lang="en-US" sz="15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1500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padding</a:t>
            </a:r>
            <a:r>
              <a:rPr lang="en-US" sz="15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500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5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rem</a:t>
            </a:r>
            <a:r>
              <a:rPr lang="en-US" sz="15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500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5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rem</a:t>
            </a:r>
            <a:r>
              <a:rPr lang="en-US" sz="15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1500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height</a:t>
            </a:r>
            <a:r>
              <a:rPr lang="en-US" sz="15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500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-US" sz="15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sz="15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15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US" sz="15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</a:br>
            <a:r>
              <a:rPr lang="en-US" sz="15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h2</a:t>
            </a:r>
            <a:r>
              <a:rPr lang="en-US" sz="15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sz="1500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margin</a:t>
            </a:r>
            <a:r>
              <a:rPr lang="en-US" sz="15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500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auto</a:t>
            </a:r>
            <a:r>
              <a:rPr lang="en-US" sz="15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15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28017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414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Box Styles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314C7C43-40BD-401A-B637-BFBF574C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97" y="149088"/>
            <a:ext cx="1833805" cy="18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6DE77AC-9E41-BEE5-CB91-B7E009AB54F9}"/>
              </a:ext>
            </a:extLst>
          </p:cNvPr>
          <p:cNvSpPr txBox="1">
            <a:spLocks/>
          </p:cNvSpPr>
          <p:nvPr/>
        </p:nvSpPr>
        <p:spPr>
          <a:xfrm>
            <a:off x="838199" y="1396628"/>
            <a:ext cx="10365690" cy="596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Poppins" pitchFamily="2" charset="77"/>
                <a:cs typeface="Poppins" pitchFamily="2" charset="77"/>
              </a:rPr>
              <a:t>CSS BOX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79F4E-49DF-996E-0E1D-B7843A8CC15F}"/>
              </a:ext>
            </a:extLst>
          </p:cNvPr>
          <p:cNvSpPr txBox="1"/>
          <p:nvPr/>
        </p:nvSpPr>
        <p:spPr>
          <a:xfrm>
            <a:off x="537537" y="5876649"/>
            <a:ext cx="113499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Space occupied by any HTML element includes its content, padding, border-width and margin</a:t>
            </a:r>
            <a:endParaRPr lang="en-US" sz="1600" dirty="0">
              <a:effectLst/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5122" name="Picture 2" descr="Understanding the Box Model in CSS - Lena Design">
            <a:extLst>
              <a:ext uri="{FF2B5EF4-FFF2-40B4-BE49-F238E27FC236}">
                <a16:creationId xmlns:a16="http://schemas.microsoft.com/office/drawing/2014/main" id="{D32C65F3-3C27-EC75-7A1A-269BC4A74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8" y="1993173"/>
            <a:ext cx="4957091" cy="3717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1786F2-DE61-E627-54A6-965932E1E33B}"/>
              </a:ext>
            </a:extLst>
          </p:cNvPr>
          <p:cNvSpPr txBox="1"/>
          <p:nvPr/>
        </p:nvSpPr>
        <p:spPr>
          <a:xfrm>
            <a:off x="6999575" y="5105273"/>
            <a:ext cx="408876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oppins" pitchFamily="2" charset="77"/>
                <a:cs typeface="Poppins" pitchFamily="2" charset="77"/>
              </a:rPr>
              <a:t>Any Element for CSS is a Box!</a:t>
            </a:r>
          </a:p>
        </p:txBody>
      </p:sp>
      <p:pic>
        <p:nvPicPr>
          <p:cNvPr id="5124" name="Picture 4" descr="Box - Wikipedia">
            <a:extLst>
              <a:ext uri="{FF2B5EF4-FFF2-40B4-BE49-F238E27FC236}">
                <a16:creationId xmlns:a16="http://schemas.microsoft.com/office/drawing/2014/main" id="{9B26251E-1CFB-014D-2EFD-A60328DDE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178" y="2012659"/>
            <a:ext cx="4419163" cy="29069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51077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414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Box Styles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314C7C43-40BD-401A-B637-BFBF574C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97" y="149088"/>
            <a:ext cx="1833805" cy="18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6DE77AC-9E41-BEE5-CB91-B7E009AB54F9}"/>
              </a:ext>
            </a:extLst>
          </p:cNvPr>
          <p:cNvSpPr txBox="1">
            <a:spLocks/>
          </p:cNvSpPr>
          <p:nvPr/>
        </p:nvSpPr>
        <p:spPr>
          <a:xfrm>
            <a:off x="838199" y="1396628"/>
            <a:ext cx="10365690" cy="596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Poppins" pitchFamily="2" charset="77"/>
                <a:cs typeface="Poppins" pitchFamily="2" charset="77"/>
              </a:rPr>
              <a:t>visibility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79F4E-49DF-996E-0E1D-B7843A8CC15F}"/>
              </a:ext>
            </a:extLst>
          </p:cNvPr>
          <p:cNvSpPr txBox="1"/>
          <p:nvPr/>
        </p:nvSpPr>
        <p:spPr>
          <a:xfrm>
            <a:off x="537537" y="5876649"/>
            <a:ext cx="113499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Unlike display: none; other elements will still pretend it exists.</a:t>
            </a:r>
            <a:endParaRPr lang="en-US" sz="1600" dirty="0">
              <a:effectLst/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786F2-DE61-E627-54A6-965932E1E33B}"/>
              </a:ext>
            </a:extLst>
          </p:cNvPr>
          <p:cNvSpPr txBox="1"/>
          <p:nvPr/>
        </p:nvSpPr>
        <p:spPr>
          <a:xfrm>
            <a:off x="1168596" y="5195623"/>
            <a:ext cx="408876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oppins" pitchFamily="2" charset="77"/>
                <a:cs typeface="Poppins" pitchFamily="2" charset="77"/>
              </a:rPr>
              <a:t>visible</a:t>
            </a:r>
          </a:p>
        </p:txBody>
      </p:sp>
      <p:pic>
        <p:nvPicPr>
          <p:cNvPr id="5124" name="Picture 4" descr="Box - Wikipedia">
            <a:extLst>
              <a:ext uri="{FF2B5EF4-FFF2-40B4-BE49-F238E27FC236}">
                <a16:creationId xmlns:a16="http://schemas.microsoft.com/office/drawing/2014/main" id="{9B26251E-1CFB-014D-2EFD-A60328DDE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103009"/>
            <a:ext cx="4419163" cy="29069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CC960B-5E00-E344-4FE2-7036A06F136C}"/>
              </a:ext>
            </a:extLst>
          </p:cNvPr>
          <p:cNvSpPr txBox="1"/>
          <p:nvPr/>
        </p:nvSpPr>
        <p:spPr>
          <a:xfrm>
            <a:off x="7115123" y="5195623"/>
            <a:ext cx="408876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oppins" pitchFamily="2" charset="77"/>
                <a:cs typeface="Poppins" pitchFamily="2" charset="77"/>
              </a:rPr>
              <a:t>hidden</a:t>
            </a:r>
          </a:p>
        </p:txBody>
      </p:sp>
    </p:spTree>
    <p:extLst>
      <p:ext uri="{BB962C8B-B14F-4D97-AF65-F5344CB8AC3E}">
        <p14:creationId xmlns:p14="http://schemas.microsoft.com/office/powerpoint/2010/main" val="1897199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414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Box Styles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314C7C43-40BD-401A-B637-BFBF574C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97" y="149088"/>
            <a:ext cx="1833805" cy="18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6DE77AC-9E41-BEE5-CB91-B7E009AB54F9}"/>
              </a:ext>
            </a:extLst>
          </p:cNvPr>
          <p:cNvSpPr txBox="1">
            <a:spLocks/>
          </p:cNvSpPr>
          <p:nvPr/>
        </p:nvSpPr>
        <p:spPr>
          <a:xfrm>
            <a:off x="838199" y="1396628"/>
            <a:ext cx="10365690" cy="596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Poppins" pitchFamily="2" charset="77"/>
                <a:cs typeface="Poppins" pitchFamily="2" charset="77"/>
              </a:rPr>
              <a:t>transform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79F4E-49DF-996E-0E1D-B7843A8CC15F}"/>
              </a:ext>
            </a:extLst>
          </p:cNvPr>
          <p:cNvSpPr txBox="1"/>
          <p:nvPr/>
        </p:nvSpPr>
        <p:spPr>
          <a:xfrm>
            <a:off x="525962" y="5607126"/>
            <a:ext cx="113499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Poppins" pitchFamily="2" charset="77"/>
                <a:cs typeface="Poppins" pitchFamily="2" charset="77"/>
              </a:rPr>
              <a:t>For instance </a:t>
            </a:r>
          </a:p>
        </p:txBody>
      </p:sp>
      <p:pic>
        <p:nvPicPr>
          <p:cNvPr id="7170" name="Picture 2" descr="CSS ::before and ::after for custom animations and transitions - LogRocket  Blog">
            <a:extLst>
              <a:ext uri="{FF2B5EF4-FFF2-40B4-BE49-F238E27FC236}">
                <a16:creationId xmlns:a16="http://schemas.microsoft.com/office/drawing/2014/main" id="{B850E39F-23A8-F440-B1D8-F6052E2B4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11" y="1993173"/>
            <a:ext cx="7911702" cy="29912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93685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414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Box Styles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314C7C43-40BD-401A-B637-BFBF574C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97" y="149088"/>
            <a:ext cx="1833805" cy="18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6DE77AC-9E41-BEE5-CB91-B7E009AB54F9}"/>
              </a:ext>
            </a:extLst>
          </p:cNvPr>
          <p:cNvSpPr txBox="1">
            <a:spLocks/>
          </p:cNvSpPr>
          <p:nvPr/>
        </p:nvSpPr>
        <p:spPr>
          <a:xfrm>
            <a:off x="838199" y="1396628"/>
            <a:ext cx="10365690" cy="596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Poppins" pitchFamily="2" charset="77"/>
                <a:cs typeface="Poppins" pitchFamily="2" charset="77"/>
              </a:rPr>
              <a:t>transform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8A4A492C-B314-CFDF-6BB5-E462EBB426EE}"/>
              </a:ext>
            </a:extLst>
          </p:cNvPr>
          <p:cNvSpPr/>
          <p:nvPr/>
        </p:nvSpPr>
        <p:spPr>
          <a:xfrm rot="16200000">
            <a:off x="3089494" y="2117735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3ACE7F6E-2F1A-5BAF-6036-E74748EA85D0}"/>
              </a:ext>
            </a:extLst>
          </p:cNvPr>
          <p:cNvSpPr/>
          <p:nvPr/>
        </p:nvSpPr>
        <p:spPr>
          <a:xfrm rot="16200000">
            <a:off x="9022067" y="2117734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DAAA87-2D7F-2CE3-3211-CF9F12A3244B}"/>
              </a:ext>
            </a:extLst>
          </p:cNvPr>
          <p:cNvSpPr txBox="1"/>
          <p:nvPr/>
        </p:nvSpPr>
        <p:spPr>
          <a:xfrm>
            <a:off x="2040995" y="5276657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CSS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DC6879-5F6E-5DE8-F996-7C08D424C89D}"/>
              </a:ext>
            </a:extLst>
          </p:cNvPr>
          <p:cNvSpPr txBox="1"/>
          <p:nvPr/>
        </p:nvSpPr>
        <p:spPr>
          <a:xfrm>
            <a:off x="6135192" y="5232844"/>
            <a:ext cx="6135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79F4E-49DF-996E-0E1D-B7843A8CC15F}"/>
              </a:ext>
            </a:extLst>
          </p:cNvPr>
          <p:cNvSpPr txBox="1"/>
          <p:nvPr/>
        </p:nvSpPr>
        <p:spPr>
          <a:xfrm>
            <a:off x="525962" y="5607126"/>
            <a:ext cx="113499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Poppins" pitchFamily="2" charset="77"/>
                <a:cs typeface="Poppins" pitchFamily="2" charset="77"/>
              </a:rPr>
              <a:t>Can also specify scaleX or scaleY and (scaleZ if a 3D space is created with perspective.)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960A1D-6184-2097-9FD9-8661FE4E2900}"/>
              </a:ext>
            </a:extLst>
          </p:cNvPr>
          <p:cNvSpPr txBox="1"/>
          <p:nvPr/>
        </p:nvSpPr>
        <p:spPr>
          <a:xfrm>
            <a:off x="525962" y="2690619"/>
            <a:ext cx="613551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79C00"/>
                </a:solidFill>
                <a:effectLst/>
                <a:latin typeface="Menlo" panose="020B0609030804020204" pitchFamily="49" charset="0"/>
              </a:rPr>
              <a:t>.container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{ 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border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solid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black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box-shadow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blue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transform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scale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0.8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C56198-75DD-7CDD-6BC3-8E8D7DA51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4000" y="2128031"/>
            <a:ext cx="5439136" cy="23977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76311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latin typeface="Poppins" pitchFamily="2" charset="77"/>
                <a:cs typeface="Poppins" pitchFamily="2" charset="77"/>
              </a:rPr>
              <a:t>HTML Recap:  </a:t>
            </a:r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Head Tag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805A4C-48D4-9434-E030-920D647B8B5D}"/>
              </a:ext>
            </a:extLst>
          </p:cNvPr>
          <p:cNvSpPr txBox="1"/>
          <p:nvPr/>
        </p:nvSpPr>
        <p:spPr>
          <a:xfrm>
            <a:off x="722489" y="1791589"/>
            <a:ext cx="10631311" cy="4385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20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html</a:t>
            </a:r>
            <a:r>
              <a:rPr lang="en-US" sz="2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pPr lvl="1"/>
            <a:r>
              <a:rPr lang="en-US" sz="2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20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head</a:t>
            </a:r>
            <a:r>
              <a:rPr lang="en-US" sz="2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pPr lvl="1"/>
            <a:r>
              <a:rPr lang="en-US" sz="2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	&lt;</a:t>
            </a:r>
            <a:r>
              <a:rPr lang="en-US" sz="20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meta</a:t>
            </a:r>
            <a:r>
              <a:rPr lang="en-US" sz="2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79C00"/>
                </a:solidFill>
                <a:effectLst/>
                <a:latin typeface="Menlo" panose="020B0609030804020204" pitchFamily="49" charset="0"/>
              </a:rPr>
              <a:t>charset</a:t>
            </a:r>
            <a:r>
              <a:rPr lang="en-US" sz="2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998F2F"/>
                </a:solidFill>
                <a:effectLst/>
                <a:latin typeface="Menlo" panose="020B0609030804020204" pitchFamily="49" charset="0"/>
              </a:rPr>
              <a:t>"UTF-8"</a:t>
            </a:r>
            <a:r>
              <a:rPr lang="en-US" sz="2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pPr lvl="1"/>
            <a:r>
              <a:rPr lang="en-US" sz="2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	&lt;</a:t>
            </a:r>
            <a:r>
              <a:rPr lang="en-US" sz="20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meta</a:t>
            </a:r>
            <a:r>
              <a:rPr lang="en-US" sz="2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79C00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US" sz="2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998F2F"/>
                </a:solidFill>
                <a:effectLst/>
                <a:latin typeface="Menlo" panose="020B0609030804020204" pitchFamily="49" charset="0"/>
              </a:rPr>
              <a:t>"keywords"</a:t>
            </a:r>
            <a:r>
              <a:rPr lang="en-US" sz="2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79C00"/>
                </a:solidFill>
                <a:effectLst/>
                <a:latin typeface="Menlo" panose="020B0609030804020204" pitchFamily="49" charset="0"/>
              </a:rPr>
              <a:t>content</a:t>
            </a:r>
            <a:r>
              <a:rPr lang="en-US" sz="2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998F2F"/>
                </a:solidFill>
                <a:effectLst/>
                <a:latin typeface="Menlo" panose="020B0609030804020204" pitchFamily="49" charset="0"/>
              </a:rPr>
              <a:t>"Pets, Cats and Dogs"</a:t>
            </a:r>
            <a:r>
              <a:rPr lang="en-US" sz="2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pPr lvl="1"/>
            <a:r>
              <a:rPr lang="en-US" sz="2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	&lt;</a:t>
            </a:r>
            <a:r>
              <a:rPr lang="en-US" sz="20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meta</a:t>
            </a:r>
            <a:r>
              <a:rPr lang="en-US" sz="2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79C00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US" sz="2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998F2F"/>
                </a:solidFill>
                <a:effectLst/>
                <a:latin typeface="Menlo" panose="020B0609030804020204" pitchFamily="49" charset="0"/>
              </a:rPr>
              <a:t>"description"</a:t>
            </a:r>
            <a:r>
              <a:rPr lang="en-US" sz="2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79C00"/>
                </a:solidFill>
                <a:effectLst/>
                <a:latin typeface="Menlo" panose="020B0609030804020204" pitchFamily="49" charset="0"/>
              </a:rPr>
              <a:t>content</a:t>
            </a:r>
            <a:r>
              <a:rPr lang="en-US" sz="2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998F2F"/>
                </a:solidFill>
                <a:effectLst/>
                <a:latin typeface="Menlo" panose="020B0609030804020204" pitchFamily="49" charset="0"/>
              </a:rPr>
              <a:t>"Free Kitties"</a:t>
            </a:r>
            <a:r>
              <a:rPr lang="en-US" sz="2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pPr lvl="1"/>
            <a:r>
              <a:rPr lang="en-US" sz="2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	&lt;</a:t>
            </a:r>
            <a:r>
              <a:rPr lang="en-US" sz="20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title</a:t>
            </a:r>
            <a:r>
              <a:rPr lang="en-US" sz="2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&gt;A Meaningful Page Title&lt;/</a:t>
            </a:r>
            <a:r>
              <a:rPr lang="en-US" sz="20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title</a:t>
            </a:r>
            <a:r>
              <a:rPr lang="en-US" sz="2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pPr lvl="1"/>
            <a:r>
              <a:rPr lang="en-US" sz="2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	&lt;</a:t>
            </a:r>
            <a:r>
              <a:rPr lang="en-US" sz="20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link</a:t>
            </a:r>
            <a:r>
              <a:rPr lang="en-US" sz="2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79C00"/>
                </a:solidFill>
                <a:effectLst/>
                <a:latin typeface="Menlo" panose="020B0609030804020204" pitchFamily="49" charset="0"/>
              </a:rPr>
              <a:t>rel</a:t>
            </a:r>
            <a:r>
              <a:rPr lang="en-US" sz="2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998F2F"/>
                </a:solidFill>
                <a:effectLst/>
                <a:latin typeface="Menlo" panose="020B0609030804020204" pitchFamily="49" charset="0"/>
              </a:rPr>
              <a:t>"icon"</a:t>
            </a:r>
            <a:r>
              <a:rPr lang="en-US" sz="2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79C00"/>
                </a:solidFill>
                <a:effectLst/>
                <a:latin typeface="Menlo" panose="020B0609030804020204" pitchFamily="49" charset="0"/>
              </a:rPr>
              <a:t>type</a:t>
            </a:r>
            <a:r>
              <a:rPr lang="en-US" sz="2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998F2F"/>
                </a:solidFill>
                <a:effectLst/>
                <a:latin typeface="Menlo" panose="020B0609030804020204" pitchFamily="49" charset="0"/>
              </a:rPr>
              <a:t>"image/x-icon"</a:t>
            </a:r>
            <a:r>
              <a:rPr lang="en-US" sz="2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79C00"/>
                </a:solidFill>
                <a:effectLst/>
                <a:latin typeface="Menlo" panose="020B0609030804020204" pitchFamily="49" charset="0"/>
              </a:rPr>
              <a:t>href</a:t>
            </a:r>
            <a:r>
              <a:rPr lang="en-US" sz="2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998F2F"/>
                </a:solidFill>
                <a:effectLst/>
                <a:latin typeface="Menlo" panose="020B0609030804020204" pitchFamily="49" charset="0"/>
              </a:rPr>
              <a:t>”imgur.com/abc</a:t>
            </a:r>
            <a:r>
              <a:rPr lang="en-US" sz="2000" b="0" dirty="0">
                <a:solidFill>
                  <a:srgbClr val="F8F8F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pPr lvl="3"/>
            <a:r>
              <a:rPr lang="en-US" sz="2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20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style</a:t>
            </a:r>
            <a:r>
              <a:rPr lang="en-US" sz="2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pPr lvl="3"/>
            <a:r>
              <a:rPr lang="en-US" sz="2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...</a:t>
            </a:r>
          </a:p>
          <a:p>
            <a:pPr lvl="3"/>
            <a:r>
              <a:rPr lang="en-US" sz="2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sz="20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style&gt;</a:t>
            </a:r>
            <a:endParaRPr lang="en-US" sz="2000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2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	&lt;</a:t>
            </a:r>
            <a:r>
              <a:rPr lang="en-US" sz="20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link</a:t>
            </a:r>
            <a:r>
              <a:rPr lang="en-US" sz="2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rel="stylesheet" href="</a:t>
            </a:r>
            <a:r>
              <a:rPr lang="en-US" sz="20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mystyle</a:t>
            </a:r>
            <a:r>
              <a:rPr lang="en-US" sz="2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.css"</a:t>
            </a:r>
            <a:r>
              <a:rPr lang="en-US" sz="20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2000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2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sz="20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head&gt;</a:t>
            </a:r>
            <a:endParaRPr lang="en-US" sz="2000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sz="20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html&gt;</a:t>
            </a:r>
            <a:endParaRPr lang="en-US" sz="2000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endParaRPr lang="en-US" sz="1900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6" name="Picture 24" descr="Blue HTML icon (png logo symbol)">
            <a:extLst>
              <a:ext uri="{FF2B5EF4-FFF2-40B4-BE49-F238E27FC236}">
                <a16:creationId xmlns:a16="http://schemas.microsoft.com/office/drawing/2014/main" id="{3C18CC89-58A5-AD1D-C6D8-FF696A037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34"/>
          <a:stretch/>
        </p:blipFill>
        <p:spPr bwMode="auto">
          <a:xfrm>
            <a:off x="10368771" y="316190"/>
            <a:ext cx="1823229" cy="166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51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414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Brain Teaser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314C7C43-40BD-401A-B637-BFBF574C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97" y="149088"/>
            <a:ext cx="1833805" cy="18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65D3E9-DD36-ED4A-8DB0-9F927DBDD3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129" y="1401535"/>
            <a:ext cx="6731000" cy="37719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5866973-8F60-2587-FF15-CF9BB3CC1F1F}"/>
              </a:ext>
            </a:extLst>
          </p:cNvPr>
          <p:cNvSpPr txBox="1"/>
          <p:nvPr/>
        </p:nvSpPr>
        <p:spPr>
          <a:xfrm>
            <a:off x="956129" y="5456465"/>
            <a:ext cx="6134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Montserrat" pitchFamily="2" charset="77"/>
              </a:rPr>
              <a:t>In 1990, a person is 15 years old. In 1995, that same person is 10 years old. How can this be?</a:t>
            </a:r>
          </a:p>
        </p:txBody>
      </p:sp>
    </p:spTree>
    <p:extLst>
      <p:ext uri="{BB962C8B-B14F-4D97-AF65-F5344CB8AC3E}">
        <p14:creationId xmlns:p14="http://schemas.microsoft.com/office/powerpoint/2010/main" val="3390921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414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Layout Styles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314C7C43-40BD-401A-B637-BFBF574C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97" y="149088"/>
            <a:ext cx="1833805" cy="18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6DE77AC-9E41-BEE5-CB91-B7E009AB54F9}"/>
              </a:ext>
            </a:extLst>
          </p:cNvPr>
          <p:cNvSpPr txBox="1">
            <a:spLocks/>
          </p:cNvSpPr>
          <p:nvPr/>
        </p:nvSpPr>
        <p:spPr>
          <a:xfrm>
            <a:off x="838199" y="1396628"/>
            <a:ext cx="10365690" cy="596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Poppins" pitchFamily="2" charset="77"/>
                <a:cs typeface="Poppins" pitchFamily="2" charset="77"/>
              </a:rPr>
              <a:t>Two Layout Systems</a:t>
            </a:r>
          </a:p>
        </p:txBody>
      </p:sp>
      <p:pic>
        <p:nvPicPr>
          <p:cNvPr id="9220" name="Picture 4" descr="Flexbox vs. CSS Grids. CSS Grid — A feature of CSS that allows… | by Sarah  Calande | Medium">
            <a:extLst>
              <a:ext uri="{FF2B5EF4-FFF2-40B4-BE49-F238E27FC236}">
                <a16:creationId xmlns:a16="http://schemas.microsoft.com/office/drawing/2014/main" id="{171FB68D-DAA1-6CC9-B56E-014B22215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604" y="2109358"/>
            <a:ext cx="8686880" cy="36004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A83F3B-EF2D-C51B-6E16-81252C218584}"/>
              </a:ext>
            </a:extLst>
          </p:cNvPr>
          <p:cNvSpPr txBox="1"/>
          <p:nvPr/>
        </p:nvSpPr>
        <p:spPr>
          <a:xfrm>
            <a:off x="6194695" y="5730125"/>
            <a:ext cx="408876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oppins" pitchFamily="2" charset="77"/>
                <a:cs typeface="Poppins" pitchFamily="2" charset="77"/>
              </a:rPr>
              <a:t>For 1D Horizontal or Vertical</a:t>
            </a:r>
          </a:p>
          <a:p>
            <a:pPr algn="ctr"/>
            <a:r>
              <a:rPr lang="en-US" sz="2000" dirty="0">
                <a:latin typeface="Poppins" pitchFamily="2" charset="77"/>
                <a:cs typeface="Poppins" pitchFamily="2" charset="77"/>
              </a:rPr>
              <a:t>Also 2D but Less Control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1B18D2-99F1-4DE2-A99E-96232F04C7A4}"/>
              </a:ext>
            </a:extLst>
          </p:cNvPr>
          <p:cNvSpPr txBox="1"/>
          <p:nvPr/>
        </p:nvSpPr>
        <p:spPr>
          <a:xfrm>
            <a:off x="1457685" y="5790128"/>
            <a:ext cx="408876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oppins" pitchFamily="2" charset="77"/>
                <a:cs typeface="Poppins" pitchFamily="2" charset="77"/>
              </a:rPr>
              <a:t>Specialized for 2D Layouts</a:t>
            </a:r>
          </a:p>
        </p:txBody>
      </p:sp>
    </p:spTree>
    <p:extLst>
      <p:ext uri="{BB962C8B-B14F-4D97-AF65-F5344CB8AC3E}">
        <p14:creationId xmlns:p14="http://schemas.microsoft.com/office/powerpoint/2010/main" val="1070267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414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CSS Layout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314C7C43-40BD-401A-B637-BFBF574C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97" y="149088"/>
            <a:ext cx="1833805" cy="18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EAF057-06AD-51F0-7DBE-AC3222F9691B}"/>
              </a:ext>
            </a:extLst>
          </p:cNvPr>
          <p:cNvSpPr txBox="1"/>
          <p:nvPr/>
        </p:nvSpPr>
        <p:spPr>
          <a:xfrm>
            <a:off x="838200" y="2074341"/>
            <a:ext cx="971791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16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div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9259A3"/>
                </a:solidFill>
                <a:effectLst/>
                <a:latin typeface="Menlo" panose="020B0609030804020204" pitchFamily="49" charset="0"/>
              </a:rPr>
              <a:t>class="container" </a:t>
            </a:r>
            <a:r>
              <a:rPr lang="en-US" sz="1600" b="0" dirty="0">
                <a:solidFill>
                  <a:srgbClr val="679C00"/>
                </a:solidFill>
                <a:effectLst/>
                <a:latin typeface="Menlo" panose="020B0609030804020204" pitchFamily="49" charset="0"/>
              </a:rPr>
              <a:t>style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998F2F"/>
                </a:solidFill>
                <a:effectLst/>
                <a:latin typeface="Menlo" panose="020B0609030804020204" pitchFamily="49" charset="0"/>
              </a:rPr>
              <a:t>"border: 1px solid black; padding: 10px;"</a:t>
            </a:r>
            <a:r>
              <a:rPr lang="en-US" sz="1600" b="0" dirty="0">
                <a:solidFill>
                  <a:srgbClr val="F8F8F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 &lt;</a:t>
            </a:r>
            <a:r>
              <a:rPr lang="en-US" sz="16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div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9259A3"/>
                </a:solidFill>
                <a:effectLst/>
                <a:latin typeface="Menlo" panose="020B0609030804020204" pitchFamily="49" charset="0"/>
              </a:rPr>
              <a:t>class="c1" </a:t>
            </a:r>
            <a:r>
              <a:rPr lang="en-US" sz="1600" b="0" dirty="0">
                <a:solidFill>
                  <a:srgbClr val="679C00"/>
                </a:solidFill>
                <a:effectLst/>
                <a:latin typeface="Menlo" panose="020B0609030804020204" pitchFamily="49" charset="0"/>
              </a:rPr>
              <a:t>style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998F2F"/>
                </a:solidFill>
                <a:effectLst/>
                <a:latin typeface="Menlo" panose="020B0609030804020204" pitchFamily="49" charset="0"/>
              </a:rPr>
              <a:t>"background-color:aqua"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&gt;&lt;</a:t>
            </a:r>
            <a:r>
              <a:rPr lang="en-US" sz="16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&gt;CMP&lt;/</a:t>
            </a:r>
            <a:r>
              <a:rPr lang="en-US" sz="16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&gt;&lt;/</a:t>
            </a:r>
            <a:r>
              <a:rPr lang="en-US" sz="16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div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 &lt;</a:t>
            </a:r>
            <a:r>
              <a:rPr lang="en-US" sz="16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div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9259A3"/>
                </a:solidFill>
                <a:effectLst/>
                <a:latin typeface="Menlo" panose="020B0609030804020204" pitchFamily="49" charset="0"/>
              </a:rPr>
              <a:t>class="c2" </a:t>
            </a:r>
            <a:r>
              <a:rPr lang="en-US" sz="1600" b="0" dirty="0">
                <a:solidFill>
                  <a:srgbClr val="679C00"/>
                </a:solidFill>
                <a:effectLst/>
                <a:latin typeface="Menlo" panose="020B0609030804020204" pitchFamily="49" charset="0"/>
              </a:rPr>
              <a:t>style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998F2F"/>
                </a:solidFill>
                <a:effectLst/>
                <a:latin typeface="Menlo" panose="020B0609030804020204" pitchFamily="49" charset="0"/>
              </a:rPr>
              <a:t>"background-color: DeepPink"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&gt;&lt;</a:t>
            </a:r>
            <a:r>
              <a:rPr lang="en-US" sz="16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&gt;IS&lt;/</a:t>
            </a:r>
            <a:r>
              <a:rPr lang="en-US" sz="16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&gt;&lt;/</a:t>
            </a:r>
            <a:r>
              <a:rPr lang="en-US" sz="16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div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 &lt;</a:t>
            </a:r>
            <a:r>
              <a:rPr lang="en-US" sz="16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div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9259A3"/>
                </a:solidFill>
                <a:effectLst/>
                <a:latin typeface="Menlo" panose="020B0609030804020204" pitchFamily="49" charset="0"/>
              </a:rPr>
              <a:t>class="c3" </a:t>
            </a:r>
            <a:r>
              <a:rPr lang="en-US" sz="1600" b="0" dirty="0">
                <a:solidFill>
                  <a:srgbClr val="679C00"/>
                </a:solidFill>
                <a:effectLst/>
                <a:latin typeface="Menlo" panose="020B0609030804020204" pitchFamily="49" charset="0"/>
              </a:rPr>
              <a:t>style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998F2F"/>
                </a:solidFill>
                <a:effectLst/>
                <a:latin typeface="Menlo" panose="020B0609030804020204" pitchFamily="49" charset="0"/>
              </a:rPr>
              <a:t>"background-color:LightGreen"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&gt;&lt;</a:t>
            </a:r>
            <a:r>
              <a:rPr lang="en-US" sz="16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&gt;GREAT&lt;/</a:t>
            </a:r>
            <a:r>
              <a:rPr lang="en-US" sz="16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&gt;&lt;/</a:t>
            </a:r>
            <a:r>
              <a:rPr lang="en-US" sz="16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div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sz="16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div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endParaRPr lang="en-US" sz="1600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4ABE56-1732-B7E5-9D8F-9F6E2EDCA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4925" y="4124622"/>
            <a:ext cx="7007506" cy="260246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2314DF6-0EE5-8176-A668-BB9FC42A502D}"/>
              </a:ext>
            </a:extLst>
          </p:cNvPr>
          <p:cNvSpPr txBox="1">
            <a:spLocks/>
          </p:cNvSpPr>
          <p:nvPr/>
        </p:nvSpPr>
        <p:spPr>
          <a:xfrm>
            <a:off x="838199" y="1396628"/>
            <a:ext cx="10365690" cy="596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Poppins" pitchFamily="2" charset="77"/>
                <a:cs typeface="Poppins" pitchFamily="2" charset="77"/>
              </a:rPr>
              <a:t>Purpose: Make a layout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7B04037-D879-B54D-3F39-3227FE67D9B0}"/>
              </a:ext>
            </a:extLst>
          </p:cNvPr>
          <p:cNvSpPr txBox="1">
            <a:spLocks/>
          </p:cNvSpPr>
          <p:nvPr/>
        </p:nvSpPr>
        <p:spPr>
          <a:xfrm>
            <a:off x="785833" y="3528077"/>
            <a:ext cx="10365690" cy="596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Poppins" pitchFamily="2" charset="77"/>
                <a:cs typeface="Poppins" pitchFamily="2" charset="77"/>
              </a:rPr>
              <a:t>Given: Blocks with any content</a:t>
            </a:r>
          </a:p>
        </p:txBody>
      </p:sp>
    </p:spTree>
    <p:extLst>
      <p:ext uri="{BB962C8B-B14F-4D97-AF65-F5344CB8AC3E}">
        <p14:creationId xmlns:p14="http://schemas.microsoft.com/office/powerpoint/2010/main" val="1619993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414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Layout: CSS Grid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314C7C43-40BD-401A-B637-BFBF574C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97" y="149088"/>
            <a:ext cx="1833805" cy="18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8A4A492C-B314-CFDF-6BB5-E462EBB426EE}"/>
              </a:ext>
            </a:extLst>
          </p:cNvPr>
          <p:cNvSpPr/>
          <p:nvPr/>
        </p:nvSpPr>
        <p:spPr>
          <a:xfrm rot="16200000">
            <a:off x="3089494" y="2117735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3ACE7F6E-2F1A-5BAF-6036-E74748EA85D0}"/>
              </a:ext>
            </a:extLst>
          </p:cNvPr>
          <p:cNvSpPr/>
          <p:nvPr/>
        </p:nvSpPr>
        <p:spPr>
          <a:xfrm rot="16200000">
            <a:off x="9022067" y="2117734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DAAA87-2D7F-2CE3-3211-CF9F12A3244B}"/>
              </a:ext>
            </a:extLst>
          </p:cNvPr>
          <p:cNvSpPr txBox="1"/>
          <p:nvPr/>
        </p:nvSpPr>
        <p:spPr>
          <a:xfrm>
            <a:off x="2040995" y="5276657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CSS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DC6879-5F6E-5DE8-F996-7C08D424C89D}"/>
              </a:ext>
            </a:extLst>
          </p:cNvPr>
          <p:cNvSpPr txBox="1"/>
          <p:nvPr/>
        </p:nvSpPr>
        <p:spPr>
          <a:xfrm>
            <a:off x="6135192" y="5232844"/>
            <a:ext cx="6135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79F4E-49DF-996E-0E1D-B7843A8CC15F}"/>
              </a:ext>
            </a:extLst>
          </p:cNvPr>
          <p:cNvSpPr txBox="1"/>
          <p:nvPr/>
        </p:nvSpPr>
        <p:spPr>
          <a:xfrm>
            <a:off x="525962" y="5607126"/>
            <a:ext cx="113499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Poppins" pitchFamily="2" charset="77"/>
                <a:cs typeface="Poppins" pitchFamily="2" charset="77"/>
              </a:rPr>
              <a:t>By default grid will divide the height equally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960A1D-6184-2097-9FD9-8661FE4E2900}"/>
              </a:ext>
            </a:extLst>
          </p:cNvPr>
          <p:cNvSpPr txBox="1"/>
          <p:nvPr/>
        </p:nvSpPr>
        <p:spPr>
          <a:xfrm>
            <a:off x="525962" y="2690619"/>
            <a:ext cx="61355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79C00"/>
                </a:solidFill>
                <a:effectLst/>
                <a:latin typeface="Menlo" panose="020B0609030804020204" pitchFamily="49" charset="0"/>
              </a:rPr>
              <a:t>.container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{ 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	display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grid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3FAE71-4FB4-3551-5BBF-8BBEE2884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1417" y="2091228"/>
            <a:ext cx="5417156" cy="24623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9263DED3-F2DE-F9FF-54D5-5C1F7282E53E}"/>
              </a:ext>
            </a:extLst>
          </p:cNvPr>
          <p:cNvSpPr txBox="1">
            <a:spLocks/>
          </p:cNvSpPr>
          <p:nvPr/>
        </p:nvSpPr>
        <p:spPr>
          <a:xfrm>
            <a:off x="838199" y="1396628"/>
            <a:ext cx="10365690" cy="596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Poppins" pitchFamily="2" charset="77"/>
                <a:cs typeface="Poppins" pitchFamily="2" charset="77"/>
              </a:rPr>
              <a:t>display</a:t>
            </a:r>
          </a:p>
        </p:txBody>
      </p:sp>
    </p:spTree>
    <p:extLst>
      <p:ext uri="{BB962C8B-B14F-4D97-AF65-F5344CB8AC3E}">
        <p14:creationId xmlns:p14="http://schemas.microsoft.com/office/powerpoint/2010/main" val="2111495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414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Layout: CSS Grid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314C7C43-40BD-401A-B637-BFBF574C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97" y="149088"/>
            <a:ext cx="1833805" cy="18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8A4A492C-B314-CFDF-6BB5-E462EBB426EE}"/>
              </a:ext>
            </a:extLst>
          </p:cNvPr>
          <p:cNvSpPr/>
          <p:nvPr/>
        </p:nvSpPr>
        <p:spPr>
          <a:xfrm rot="16200000">
            <a:off x="3089494" y="2117735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3ACE7F6E-2F1A-5BAF-6036-E74748EA85D0}"/>
              </a:ext>
            </a:extLst>
          </p:cNvPr>
          <p:cNvSpPr/>
          <p:nvPr/>
        </p:nvSpPr>
        <p:spPr>
          <a:xfrm rot="16200000">
            <a:off x="9022067" y="2117734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DAAA87-2D7F-2CE3-3211-CF9F12A3244B}"/>
              </a:ext>
            </a:extLst>
          </p:cNvPr>
          <p:cNvSpPr txBox="1"/>
          <p:nvPr/>
        </p:nvSpPr>
        <p:spPr>
          <a:xfrm>
            <a:off x="2040995" y="5276657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CSS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DC6879-5F6E-5DE8-F996-7C08D424C89D}"/>
              </a:ext>
            </a:extLst>
          </p:cNvPr>
          <p:cNvSpPr txBox="1"/>
          <p:nvPr/>
        </p:nvSpPr>
        <p:spPr>
          <a:xfrm>
            <a:off x="6135192" y="5232844"/>
            <a:ext cx="6135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79F4E-49DF-996E-0E1D-B7843A8CC15F}"/>
              </a:ext>
            </a:extLst>
          </p:cNvPr>
          <p:cNvSpPr txBox="1"/>
          <p:nvPr/>
        </p:nvSpPr>
        <p:spPr>
          <a:xfrm>
            <a:off x="525962" y="5607126"/>
            <a:ext cx="113499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Poppins" pitchFamily="2" charset="77"/>
                <a:cs typeface="Poppins" pitchFamily="2" charset="77"/>
              </a:rPr>
              <a:t>We can force first and second row to take specific heights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960A1D-6184-2097-9FD9-8661FE4E2900}"/>
              </a:ext>
            </a:extLst>
          </p:cNvPr>
          <p:cNvSpPr txBox="1"/>
          <p:nvPr/>
        </p:nvSpPr>
        <p:spPr>
          <a:xfrm>
            <a:off x="525962" y="2690619"/>
            <a:ext cx="613551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79C00"/>
                </a:solidFill>
                <a:effectLst/>
                <a:latin typeface="Menlo" panose="020B0609030804020204" pitchFamily="49" charset="0"/>
              </a:rPr>
              <a:t>.container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{ 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display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grid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grid-template-rows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50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px;</a:t>
            </a:r>
            <a:endParaRPr lang="en-US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endParaRPr lang="en-US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E23915-9372-5E67-FBFA-928BEC4EF7FD}"/>
              </a:ext>
            </a:extLst>
          </p:cNvPr>
          <p:cNvSpPr txBox="1">
            <a:spLocks/>
          </p:cNvSpPr>
          <p:nvPr/>
        </p:nvSpPr>
        <p:spPr>
          <a:xfrm>
            <a:off x="838199" y="1396628"/>
            <a:ext cx="10365690" cy="596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Poppins" pitchFamily="2" charset="77"/>
                <a:cs typeface="Poppins" pitchFamily="2" charset="77"/>
              </a:rPr>
              <a:t>grid-template-rows (px)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D52AAE-3533-1963-9F0D-13915CEFA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3809" y="1854211"/>
            <a:ext cx="4589991" cy="29846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92686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414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Layout: CSS Grid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314C7C43-40BD-401A-B637-BFBF574C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97" y="149088"/>
            <a:ext cx="1833805" cy="18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8A4A492C-B314-CFDF-6BB5-E462EBB426EE}"/>
              </a:ext>
            </a:extLst>
          </p:cNvPr>
          <p:cNvSpPr/>
          <p:nvPr/>
        </p:nvSpPr>
        <p:spPr>
          <a:xfrm rot="16200000">
            <a:off x="3089494" y="2117735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3ACE7F6E-2F1A-5BAF-6036-E74748EA85D0}"/>
              </a:ext>
            </a:extLst>
          </p:cNvPr>
          <p:cNvSpPr/>
          <p:nvPr/>
        </p:nvSpPr>
        <p:spPr>
          <a:xfrm rot="16200000">
            <a:off x="9022067" y="2117734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DAAA87-2D7F-2CE3-3211-CF9F12A3244B}"/>
              </a:ext>
            </a:extLst>
          </p:cNvPr>
          <p:cNvSpPr txBox="1"/>
          <p:nvPr/>
        </p:nvSpPr>
        <p:spPr>
          <a:xfrm>
            <a:off x="2040995" y="5276657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CSS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DC6879-5F6E-5DE8-F996-7C08D424C89D}"/>
              </a:ext>
            </a:extLst>
          </p:cNvPr>
          <p:cNvSpPr txBox="1"/>
          <p:nvPr/>
        </p:nvSpPr>
        <p:spPr>
          <a:xfrm>
            <a:off x="6135192" y="5232844"/>
            <a:ext cx="6135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79F4E-49DF-996E-0E1D-B7843A8CC15F}"/>
              </a:ext>
            </a:extLst>
          </p:cNvPr>
          <p:cNvSpPr txBox="1"/>
          <p:nvPr/>
        </p:nvSpPr>
        <p:spPr>
          <a:xfrm>
            <a:off x="525962" y="5607126"/>
            <a:ext cx="113499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can repeat a dimension</a:t>
            </a:r>
            <a:endParaRPr lang="en-US" sz="1600" dirty="0">
              <a:effectLst/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960A1D-6184-2097-9FD9-8661FE4E2900}"/>
              </a:ext>
            </a:extLst>
          </p:cNvPr>
          <p:cNvSpPr txBox="1"/>
          <p:nvPr/>
        </p:nvSpPr>
        <p:spPr>
          <a:xfrm>
            <a:off x="525962" y="2690619"/>
            <a:ext cx="613551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79C00"/>
                </a:solidFill>
                <a:effectLst/>
                <a:latin typeface="Menlo" panose="020B0609030804020204" pitchFamily="49" charset="0"/>
              </a:rPr>
              <a:t>.container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{ 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display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grid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grid-template-rows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repeat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35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</a:br>
            <a:endParaRPr lang="en-US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E23915-9372-5E67-FBFA-928BEC4EF7FD}"/>
              </a:ext>
            </a:extLst>
          </p:cNvPr>
          <p:cNvSpPr txBox="1">
            <a:spLocks/>
          </p:cNvSpPr>
          <p:nvPr/>
        </p:nvSpPr>
        <p:spPr>
          <a:xfrm>
            <a:off x="838199" y="1396628"/>
            <a:ext cx="10365690" cy="596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Poppins" pitchFamily="2" charset="77"/>
                <a:cs typeface="Poppins" pitchFamily="2" charset="77"/>
              </a:rPr>
              <a:t>grid-template-rows (repeat)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B3082C-62F9-D80D-791C-70244C51D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854" y="2210219"/>
            <a:ext cx="5216185" cy="234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48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414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Layout: CSS Grid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314C7C43-40BD-401A-B637-BFBF574C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97" y="149088"/>
            <a:ext cx="1833805" cy="18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8A4A492C-B314-CFDF-6BB5-E462EBB426EE}"/>
              </a:ext>
            </a:extLst>
          </p:cNvPr>
          <p:cNvSpPr/>
          <p:nvPr/>
        </p:nvSpPr>
        <p:spPr>
          <a:xfrm rot="16200000">
            <a:off x="3089494" y="2117735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3ACE7F6E-2F1A-5BAF-6036-E74748EA85D0}"/>
              </a:ext>
            </a:extLst>
          </p:cNvPr>
          <p:cNvSpPr/>
          <p:nvPr/>
        </p:nvSpPr>
        <p:spPr>
          <a:xfrm rot="16200000">
            <a:off x="9022067" y="2117734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DAAA87-2D7F-2CE3-3211-CF9F12A3244B}"/>
              </a:ext>
            </a:extLst>
          </p:cNvPr>
          <p:cNvSpPr txBox="1"/>
          <p:nvPr/>
        </p:nvSpPr>
        <p:spPr>
          <a:xfrm>
            <a:off x="2040995" y="5276657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CSS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DC6879-5F6E-5DE8-F996-7C08D424C89D}"/>
              </a:ext>
            </a:extLst>
          </p:cNvPr>
          <p:cNvSpPr txBox="1"/>
          <p:nvPr/>
        </p:nvSpPr>
        <p:spPr>
          <a:xfrm>
            <a:off x="6135192" y="5232844"/>
            <a:ext cx="6135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79F4E-49DF-996E-0E1D-B7843A8CC15F}"/>
              </a:ext>
            </a:extLst>
          </p:cNvPr>
          <p:cNvSpPr txBox="1"/>
          <p:nvPr/>
        </p:nvSpPr>
        <p:spPr>
          <a:xfrm>
            <a:off x="525962" y="5607126"/>
            <a:ext cx="113499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Poppins" pitchFamily="2" charset="77"/>
                <a:cs typeface="Poppins" pitchFamily="2" charset="77"/>
              </a:rPr>
              <a:t>Or force ratios for them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960A1D-6184-2097-9FD9-8661FE4E2900}"/>
              </a:ext>
            </a:extLst>
          </p:cNvPr>
          <p:cNvSpPr txBox="1"/>
          <p:nvPr/>
        </p:nvSpPr>
        <p:spPr>
          <a:xfrm>
            <a:off x="525962" y="2690619"/>
            <a:ext cx="613551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79C00"/>
                </a:solidFill>
                <a:effectLst/>
                <a:latin typeface="Menlo" panose="020B0609030804020204" pitchFamily="49" charset="0"/>
              </a:rPr>
              <a:t>.container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{ 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display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grid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grid-template-rows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fr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fr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fr;</a:t>
            </a:r>
            <a:endParaRPr lang="en-US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D531B5-F328-2A9C-13C3-5266D2C308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502" y="1996426"/>
            <a:ext cx="4806890" cy="26305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A56C54C-7A4C-9463-9A73-00BD10927D6A}"/>
              </a:ext>
            </a:extLst>
          </p:cNvPr>
          <p:cNvSpPr txBox="1">
            <a:spLocks/>
          </p:cNvSpPr>
          <p:nvPr/>
        </p:nvSpPr>
        <p:spPr>
          <a:xfrm>
            <a:off x="838199" y="1396628"/>
            <a:ext cx="10365690" cy="596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Poppins" pitchFamily="2" charset="77"/>
                <a:cs typeface="Poppins" pitchFamily="2" charset="77"/>
              </a:rPr>
              <a:t>grid-template-rows (</a:t>
            </a:r>
            <a:r>
              <a:rPr lang="en-US" sz="3200" b="1" dirty="0" err="1">
                <a:latin typeface="Poppins" pitchFamily="2" charset="77"/>
                <a:cs typeface="Poppins" pitchFamily="2" charset="77"/>
              </a:rPr>
              <a:t>fr</a:t>
            </a:r>
            <a:r>
              <a:rPr lang="en-US" sz="3200" b="1" dirty="0">
                <a:latin typeface="Poppins" pitchFamily="2" charset="77"/>
                <a:cs typeface="Poppins" pitchFamily="2" charset="7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57921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414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Layout: CSS Grid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314C7C43-40BD-401A-B637-BFBF574C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97" y="149088"/>
            <a:ext cx="1833805" cy="18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8A4A492C-B314-CFDF-6BB5-E462EBB426EE}"/>
              </a:ext>
            </a:extLst>
          </p:cNvPr>
          <p:cNvSpPr/>
          <p:nvPr/>
        </p:nvSpPr>
        <p:spPr>
          <a:xfrm rot="16200000">
            <a:off x="3089494" y="2117735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3ACE7F6E-2F1A-5BAF-6036-E74748EA85D0}"/>
              </a:ext>
            </a:extLst>
          </p:cNvPr>
          <p:cNvSpPr/>
          <p:nvPr/>
        </p:nvSpPr>
        <p:spPr>
          <a:xfrm rot="16200000">
            <a:off x="9022067" y="2117734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DAAA87-2D7F-2CE3-3211-CF9F12A3244B}"/>
              </a:ext>
            </a:extLst>
          </p:cNvPr>
          <p:cNvSpPr txBox="1"/>
          <p:nvPr/>
        </p:nvSpPr>
        <p:spPr>
          <a:xfrm>
            <a:off x="2040995" y="5276657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CSS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DC6879-5F6E-5DE8-F996-7C08D424C89D}"/>
              </a:ext>
            </a:extLst>
          </p:cNvPr>
          <p:cNvSpPr txBox="1"/>
          <p:nvPr/>
        </p:nvSpPr>
        <p:spPr>
          <a:xfrm>
            <a:off x="6135192" y="5232844"/>
            <a:ext cx="6135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79F4E-49DF-996E-0E1D-B7843A8CC15F}"/>
              </a:ext>
            </a:extLst>
          </p:cNvPr>
          <p:cNvSpPr txBox="1"/>
          <p:nvPr/>
        </p:nvSpPr>
        <p:spPr>
          <a:xfrm>
            <a:off x="525962" y="5607126"/>
            <a:ext cx="113499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Poppins" pitchFamily="2" charset="77"/>
                <a:cs typeface="Poppins" pitchFamily="2" charset="77"/>
              </a:rPr>
              <a:t>Or a mix of that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960A1D-6184-2097-9FD9-8661FE4E2900}"/>
              </a:ext>
            </a:extLst>
          </p:cNvPr>
          <p:cNvSpPr txBox="1"/>
          <p:nvPr/>
        </p:nvSpPr>
        <p:spPr>
          <a:xfrm>
            <a:off x="525962" y="2690619"/>
            <a:ext cx="613551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79C00"/>
                </a:solidFill>
                <a:effectLst/>
                <a:latin typeface="Menlo" panose="020B0609030804020204" pitchFamily="49" charset="0"/>
              </a:rPr>
              <a:t>.container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{ 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display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grid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grid-template-rows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rem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25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%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fr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fr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014991-7AAA-5C1C-9FCD-AF06DE32F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4036" y="1960941"/>
            <a:ext cx="4543298" cy="28587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B7444C2-62BC-7EC5-6B92-2BB0E28A14D0}"/>
              </a:ext>
            </a:extLst>
          </p:cNvPr>
          <p:cNvSpPr txBox="1">
            <a:spLocks/>
          </p:cNvSpPr>
          <p:nvPr/>
        </p:nvSpPr>
        <p:spPr>
          <a:xfrm>
            <a:off x="838199" y="1396628"/>
            <a:ext cx="10365690" cy="596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Poppins" pitchFamily="2" charset="77"/>
                <a:cs typeface="Poppins" pitchFamily="2" charset="77"/>
              </a:rPr>
              <a:t>grid-template-rows (mix)</a:t>
            </a:r>
          </a:p>
        </p:txBody>
      </p:sp>
    </p:spTree>
    <p:extLst>
      <p:ext uri="{BB962C8B-B14F-4D97-AF65-F5344CB8AC3E}">
        <p14:creationId xmlns:p14="http://schemas.microsoft.com/office/powerpoint/2010/main" val="2225139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414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Layout: CSS Grid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314C7C43-40BD-401A-B637-BFBF574C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97" y="149088"/>
            <a:ext cx="1833805" cy="18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8A4A492C-B314-CFDF-6BB5-E462EBB426EE}"/>
              </a:ext>
            </a:extLst>
          </p:cNvPr>
          <p:cNvSpPr/>
          <p:nvPr/>
        </p:nvSpPr>
        <p:spPr>
          <a:xfrm rot="16200000">
            <a:off x="3089494" y="2117735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3ACE7F6E-2F1A-5BAF-6036-E74748EA85D0}"/>
              </a:ext>
            </a:extLst>
          </p:cNvPr>
          <p:cNvSpPr/>
          <p:nvPr/>
        </p:nvSpPr>
        <p:spPr>
          <a:xfrm rot="16200000">
            <a:off x="9022067" y="2117734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DAAA87-2D7F-2CE3-3211-CF9F12A3244B}"/>
              </a:ext>
            </a:extLst>
          </p:cNvPr>
          <p:cNvSpPr txBox="1"/>
          <p:nvPr/>
        </p:nvSpPr>
        <p:spPr>
          <a:xfrm>
            <a:off x="2040995" y="5276657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CSS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DC6879-5F6E-5DE8-F996-7C08D424C89D}"/>
              </a:ext>
            </a:extLst>
          </p:cNvPr>
          <p:cNvSpPr txBox="1"/>
          <p:nvPr/>
        </p:nvSpPr>
        <p:spPr>
          <a:xfrm>
            <a:off x="6135192" y="5232844"/>
            <a:ext cx="6135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79F4E-49DF-996E-0E1D-B7843A8CC15F}"/>
              </a:ext>
            </a:extLst>
          </p:cNvPr>
          <p:cNvSpPr txBox="1"/>
          <p:nvPr/>
        </p:nvSpPr>
        <p:spPr>
          <a:xfrm>
            <a:off x="525962" y="5607126"/>
            <a:ext cx="113499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Take height max if possible but never go below min</a:t>
            </a:r>
            <a:endParaRPr lang="en-US" sz="1600" dirty="0">
              <a:effectLst/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960A1D-6184-2097-9FD9-8661FE4E2900}"/>
              </a:ext>
            </a:extLst>
          </p:cNvPr>
          <p:cNvSpPr txBox="1"/>
          <p:nvPr/>
        </p:nvSpPr>
        <p:spPr>
          <a:xfrm>
            <a:off x="525961" y="2690619"/>
            <a:ext cx="61355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79C00"/>
                </a:solidFill>
                <a:effectLst/>
                <a:latin typeface="Menlo" panose="020B0609030804020204" pitchFamily="49" charset="0"/>
              </a:rPr>
              <a:t>.container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{ 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display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grid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grid-template-rows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minmax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70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dirty="0">
                <a:solidFill>
                  <a:srgbClr val="684D99"/>
                </a:solidFill>
                <a:latin typeface="Menlo" panose="020B0609030804020204" pitchFamily="49" charset="0"/>
              </a:rPr>
              <a:t>10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4AE2E4-9CBC-4DA8-E9A4-684F6B6739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6902" y="1988176"/>
            <a:ext cx="4549107" cy="28705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8F5A1F0-0750-0980-3D3E-E45C5343FE5E}"/>
              </a:ext>
            </a:extLst>
          </p:cNvPr>
          <p:cNvSpPr txBox="1">
            <a:spLocks/>
          </p:cNvSpPr>
          <p:nvPr/>
        </p:nvSpPr>
        <p:spPr>
          <a:xfrm>
            <a:off x="838199" y="1396628"/>
            <a:ext cx="10365690" cy="596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Poppins" pitchFamily="2" charset="77"/>
                <a:cs typeface="Poppins" pitchFamily="2" charset="77"/>
              </a:rPr>
              <a:t>grid-template-rows (minmax)</a:t>
            </a:r>
          </a:p>
        </p:txBody>
      </p:sp>
    </p:spTree>
    <p:extLst>
      <p:ext uri="{BB962C8B-B14F-4D97-AF65-F5344CB8AC3E}">
        <p14:creationId xmlns:p14="http://schemas.microsoft.com/office/powerpoint/2010/main" val="2213174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414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Layout: CSS Grid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314C7C43-40BD-401A-B637-BFBF574C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97" y="149088"/>
            <a:ext cx="1833805" cy="18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8A4A492C-B314-CFDF-6BB5-E462EBB426EE}"/>
              </a:ext>
            </a:extLst>
          </p:cNvPr>
          <p:cNvSpPr/>
          <p:nvPr/>
        </p:nvSpPr>
        <p:spPr>
          <a:xfrm rot="16200000">
            <a:off x="3089494" y="2117735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3ACE7F6E-2F1A-5BAF-6036-E74748EA85D0}"/>
              </a:ext>
            </a:extLst>
          </p:cNvPr>
          <p:cNvSpPr/>
          <p:nvPr/>
        </p:nvSpPr>
        <p:spPr>
          <a:xfrm rot="16200000">
            <a:off x="9022067" y="2117734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DAAA87-2D7F-2CE3-3211-CF9F12A3244B}"/>
              </a:ext>
            </a:extLst>
          </p:cNvPr>
          <p:cNvSpPr txBox="1"/>
          <p:nvPr/>
        </p:nvSpPr>
        <p:spPr>
          <a:xfrm>
            <a:off x="2040995" y="5276657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CSS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DC6879-5F6E-5DE8-F996-7C08D424C89D}"/>
              </a:ext>
            </a:extLst>
          </p:cNvPr>
          <p:cNvSpPr txBox="1"/>
          <p:nvPr/>
        </p:nvSpPr>
        <p:spPr>
          <a:xfrm>
            <a:off x="6135192" y="5232844"/>
            <a:ext cx="6135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79F4E-49DF-996E-0E1D-B7843A8CC15F}"/>
              </a:ext>
            </a:extLst>
          </p:cNvPr>
          <p:cNvSpPr txBox="1"/>
          <p:nvPr/>
        </p:nvSpPr>
        <p:spPr>
          <a:xfrm>
            <a:off x="525962" y="5607126"/>
            <a:ext cx="113499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All options considered earlier apply</a:t>
            </a:r>
            <a:endParaRPr lang="en-US" sz="1600" dirty="0">
              <a:effectLst/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960A1D-6184-2097-9FD9-8661FE4E2900}"/>
              </a:ext>
            </a:extLst>
          </p:cNvPr>
          <p:cNvSpPr txBox="1"/>
          <p:nvPr/>
        </p:nvSpPr>
        <p:spPr>
          <a:xfrm>
            <a:off x="525961" y="2690619"/>
            <a:ext cx="613551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79C00"/>
                </a:solidFill>
                <a:effectLst/>
                <a:latin typeface="Menlo" panose="020B0609030804020204" pitchFamily="49" charset="0"/>
              </a:rPr>
              <a:t>.container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{ 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display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grid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grid-template-rows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fr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fr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grid-template-columns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fr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fr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30C8BE0-3BCB-9517-4138-A559522D6BE8}"/>
              </a:ext>
            </a:extLst>
          </p:cNvPr>
          <p:cNvSpPr txBox="1">
            <a:spLocks/>
          </p:cNvSpPr>
          <p:nvPr/>
        </p:nvSpPr>
        <p:spPr>
          <a:xfrm>
            <a:off x="838199" y="1396628"/>
            <a:ext cx="10365690" cy="596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Poppins" pitchFamily="2" charset="77"/>
                <a:cs typeface="Poppins" pitchFamily="2" charset="77"/>
              </a:rPr>
              <a:t>grid-template-columns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307FEC-349F-BDBD-0460-A67ABF480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3685" y="1993173"/>
            <a:ext cx="4955028" cy="26585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16857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latin typeface="Poppins" pitchFamily="2" charset="77"/>
                <a:cs typeface="Poppins" pitchFamily="2" charset="77"/>
              </a:rPr>
              <a:t>HTML Recap:  </a:t>
            </a:r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Basic Tags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805A4C-48D4-9434-E030-920D647B8B5D}"/>
              </a:ext>
            </a:extLst>
          </p:cNvPr>
          <p:cNvSpPr txBox="1"/>
          <p:nvPr/>
        </p:nvSpPr>
        <p:spPr>
          <a:xfrm>
            <a:off x="722489" y="1486145"/>
            <a:ext cx="10631311" cy="4936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solidFill>
                  <a:srgbClr val="333333"/>
                </a:solidFill>
                <a:effectLst/>
                <a:latin typeface="Poppins" pitchFamily="2" charset="77"/>
                <a:cs typeface="Poppins" pitchFamily="2" charset="77"/>
              </a:rPr>
              <a:t>Headings 		</a:t>
            </a:r>
            <a:r>
              <a:rPr lang="en-US" sz="2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20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h1</a:t>
            </a:r>
            <a:r>
              <a:rPr lang="en-US" sz="2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&gt;content&lt;/</a:t>
            </a:r>
            <a:r>
              <a:rPr lang="en-US" sz="20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h1</a:t>
            </a:r>
            <a:r>
              <a:rPr lang="en-US" sz="2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&gt;...&lt;</a:t>
            </a:r>
            <a:r>
              <a:rPr lang="en-US" sz="20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h6</a:t>
            </a:r>
            <a:r>
              <a:rPr lang="en-US" sz="2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&gt;content&lt;/</a:t>
            </a:r>
            <a:r>
              <a:rPr lang="en-US" sz="20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h6</a:t>
            </a:r>
            <a:r>
              <a:rPr lang="en-US" sz="2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2000" b="1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200000"/>
              </a:lnSpc>
            </a:pPr>
            <a:r>
              <a:rPr lang="en-US" sz="2000" b="1" dirty="0">
                <a:solidFill>
                  <a:srgbClr val="333333"/>
                </a:solidFill>
                <a:effectLst/>
                <a:latin typeface="Poppins" pitchFamily="2" charset="77"/>
                <a:cs typeface="Poppins" pitchFamily="2" charset="77"/>
              </a:rPr>
              <a:t>Paragraphs</a:t>
            </a:r>
            <a:r>
              <a:rPr lang="en-US" sz="2000" b="1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		</a:t>
            </a:r>
            <a:r>
              <a:rPr lang="en-US" sz="2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20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-US" sz="2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&gt;content&lt;/</a:t>
            </a:r>
            <a:r>
              <a:rPr lang="en-US" sz="20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-US" sz="2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pPr>
              <a:lnSpc>
                <a:spcPct val="200000"/>
              </a:lnSpc>
            </a:pPr>
            <a:r>
              <a:rPr lang="en-US" sz="2000" b="1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New Blank Line</a:t>
            </a:r>
            <a:r>
              <a:rPr lang="en-US" sz="2000" b="1" dirty="0">
                <a:solidFill>
                  <a:srgbClr val="333333"/>
                </a:solidFill>
                <a:latin typeface="Menlo" panose="020B0609030804020204" pitchFamily="49" charset="0"/>
              </a:rPr>
              <a:t>	</a:t>
            </a:r>
            <a:r>
              <a:rPr lang="en-US" sz="2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20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br</a:t>
            </a:r>
            <a:r>
              <a:rPr lang="en-US" sz="2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/&gt;</a:t>
            </a:r>
          </a:p>
          <a:p>
            <a:pPr>
              <a:lnSpc>
                <a:spcPct val="200000"/>
              </a:lnSpc>
            </a:pPr>
            <a:r>
              <a:rPr lang="en-US" sz="2000" b="1" dirty="0">
                <a:solidFill>
                  <a:srgbClr val="333333"/>
                </a:solidFill>
                <a:effectLst/>
                <a:latin typeface="Poppins" pitchFamily="2" charset="77"/>
                <a:cs typeface="Poppins" pitchFamily="2" charset="77"/>
              </a:rPr>
              <a:t>New Line </a:t>
            </a:r>
            <a:r>
              <a:rPr lang="en-US" sz="2000" b="1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		</a:t>
            </a:r>
            <a:r>
              <a:rPr lang="en-US" sz="2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20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hr</a:t>
            </a:r>
            <a:r>
              <a:rPr lang="en-US" sz="2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/&gt;</a:t>
            </a:r>
          </a:p>
          <a:p>
            <a:pPr>
              <a:lnSpc>
                <a:spcPct val="200000"/>
              </a:lnSpc>
            </a:pPr>
            <a:r>
              <a:rPr lang="en-US" sz="2000" b="1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Anchor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		</a:t>
            </a:r>
            <a:r>
              <a:rPr lang="en-US" sz="2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20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sz="2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79C00"/>
                </a:solidFill>
                <a:effectLst/>
                <a:latin typeface="Menlo" panose="020B0609030804020204" pitchFamily="49" charset="0"/>
              </a:rPr>
              <a:t>href</a:t>
            </a:r>
            <a:r>
              <a:rPr lang="en-US" sz="2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-US" sz="2000" b="0" dirty="0">
                <a:solidFill>
                  <a:srgbClr val="998F2F"/>
                </a:solidFill>
                <a:effectLst/>
                <a:latin typeface="Menlo" panose="020B0609030804020204" pitchFamily="49" charset="0"/>
              </a:rPr>
              <a:t>”link” </a:t>
            </a:r>
            <a:r>
              <a:rPr lang="en-US" sz="2000" b="0" dirty="0">
                <a:solidFill>
                  <a:srgbClr val="679C00"/>
                </a:solidFill>
                <a:effectLst/>
                <a:latin typeface="Menlo" panose="020B0609030804020204" pitchFamily="49" charset="0"/>
              </a:rPr>
              <a:t>target</a:t>
            </a:r>
            <a:r>
              <a:rPr lang="en-US" sz="2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998F2F"/>
                </a:solidFill>
                <a:effectLst/>
                <a:latin typeface="Menlo" panose="020B0609030804020204" pitchFamily="49" charset="0"/>
              </a:rPr>
              <a:t>"_self"</a:t>
            </a:r>
            <a:r>
              <a:rPr lang="en-US" sz="2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&gt;link text&lt;/</a:t>
            </a:r>
            <a:r>
              <a:rPr lang="en-US" sz="2000" b="0" dirty="0">
                <a:solidFill>
                  <a:srgbClr val="FF5056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sz="2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pPr>
              <a:lnSpc>
                <a:spcPct val="200000"/>
              </a:lnSpc>
            </a:pPr>
            <a:r>
              <a:rPr lang="en-US" sz="2000" b="1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Image			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&lt;</a:t>
            </a:r>
            <a:r>
              <a:rPr lang="en-US" sz="2000" dirty="0">
                <a:solidFill>
                  <a:srgbClr val="F9005A"/>
                </a:solidFill>
                <a:latin typeface="Menlo" panose="020B0609030804020204" pitchFamily="49" charset="0"/>
              </a:rPr>
              <a:t>img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679C00"/>
                </a:solidFill>
                <a:latin typeface="Menlo" panose="020B0609030804020204" pitchFamily="49" charset="0"/>
              </a:rPr>
              <a:t>src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= </a:t>
            </a:r>
            <a:r>
              <a:rPr lang="en-US" sz="2000" dirty="0">
                <a:solidFill>
                  <a:srgbClr val="998F2F"/>
                </a:solidFill>
                <a:latin typeface="Menlo" panose="020B0609030804020204" pitchFamily="49" charset="0"/>
              </a:rPr>
              <a:t>"./</a:t>
            </a:r>
            <a:r>
              <a:rPr lang="en-US" sz="2000" dirty="0" err="1">
                <a:solidFill>
                  <a:srgbClr val="998F2F"/>
                </a:solidFill>
                <a:latin typeface="Menlo" panose="020B0609030804020204" pitchFamily="49" charset="0"/>
              </a:rPr>
              <a:t>img.jpg</a:t>
            </a:r>
            <a:r>
              <a:rPr lang="en-US" sz="2000" dirty="0">
                <a:solidFill>
                  <a:srgbClr val="998F2F"/>
                </a:solidFill>
                <a:latin typeface="Menlo" panose="020B0609030804020204" pitchFamily="49" charset="0"/>
              </a:rPr>
              <a:t>"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679C00"/>
                </a:solidFill>
                <a:latin typeface="Menlo" panose="020B0609030804020204" pitchFamily="49" charset="0"/>
              </a:rPr>
              <a:t>alt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= </a:t>
            </a:r>
            <a:r>
              <a:rPr lang="en-US" sz="2000" dirty="0">
                <a:solidFill>
                  <a:srgbClr val="998F2F"/>
                </a:solidFill>
                <a:latin typeface="Menlo" panose="020B0609030804020204" pitchFamily="49" charset="0"/>
              </a:rPr>
              <a:t>"cat Image"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/&gt;</a:t>
            </a:r>
            <a:endParaRPr lang="en-US" sz="2000" b="1" dirty="0">
              <a:solidFill>
                <a:srgbClr val="333333"/>
              </a:solidFill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200000"/>
              </a:lnSpc>
            </a:pPr>
            <a:r>
              <a:rPr lang="en-US" sz="2000" b="1" dirty="0">
                <a:solidFill>
                  <a:srgbClr val="333333"/>
                </a:solidFill>
                <a:effectLst/>
                <a:latin typeface="Poppins" pitchFamily="2" charset="77"/>
                <a:cs typeface="Poppins" pitchFamily="2" charset="77"/>
              </a:rPr>
              <a:t>Division</a:t>
            </a:r>
            <a:r>
              <a:rPr lang="en-US" sz="2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	 	&lt;</a:t>
            </a:r>
            <a:r>
              <a:rPr lang="en-US" sz="20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div</a:t>
            </a:r>
            <a:r>
              <a:rPr lang="en-US" sz="2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&gt;HTML&lt;/</a:t>
            </a:r>
            <a:r>
              <a:rPr lang="en-US" sz="20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div</a:t>
            </a:r>
            <a:r>
              <a:rPr lang="en-US" sz="2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pPr>
              <a:lnSpc>
                <a:spcPct val="200000"/>
              </a:lnSpc>
            </a:pPr>
            <a:r>
              <a:rPr lang="en-US" sz="2000" b="1" dirty="0">
                <a:solidFill>
                  <a:srgbClr val="333333"/>
                </a:solidFill>
                <a:effectLst/>
                <a:latin typeface="Poppins" pitchFamily="2" charset="77"/>
                <a:cs typeface="Poppins" pitchFamily="2" charset="77"/>
              </a:rPr>
              <a:t>Span</a:t>
            </a:r>
            <a:r>
              <a:rPr lang="en-US" sz="2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			&lt;</a:t>
            </a:r>
            <a:r>
              <a:rPr lang="en-US" sz="20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span</a:t>
            </a:r>
            <a:r>
              <a:rPr lang="en-US" sz="2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&gt;CONTENT&lt;/</a:t>
            </a:r>
            <a:r>
              <a:rPr lang="en-US" sz="20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span</a:t>
            </a:r>
            <a:r>
              <a:rPr lang="en-US" sz="2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</a:t>
            </a:r>
          </a:p>
        </p:txBody>
      </p:sp>
      <p:pic>
        <p:nvPicPr>
          <p:cNvPr id="3" name="Picture 24" descr="Blue HTML icon (png logo symbol)">
            <a:extLst>
              <a:ext uri="{FF2B5EF4-FFF2-40B4-BE49-F238E27FC236}">
                <a16:creationId xmlns:a16="http://schemas.microsoft.com/office/drawing/2014/main" id="{26ADCDE6-0897-E5E3-80DF-7533105724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34"/>
          <a:stretch/>
        </p:blipFill>
        <p:spPr bwMode="auto">
          <a:xfrm>
            <a:off x="10368771" y="316190"/>
            <a:ext cx="1823229" cy="166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6B6724-10FF-6A66-5537-E2B3F14AAA6A}"/>
              </a:ext>
            </a:extLst>
          </p:cNvPr>
          <p:cNvSpPr txBox="1"/>
          <p:nvPr/>
        </p:nvSpPr>
        <p:spPr>
          <a:xfrm>
            <a:off x="9852006" y="4787080"/>
            <a:ext cx="2249683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latin typeface="Poppins" pitchFamily="2" charset="77"/>
                <a:cs typeface="Poppins" pitchFamily="2" charset="77"/>
              </a:rPr>
              <a:t>Likewise, video and audio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B01A1A-B905-EA78-A7AC-75C41D988546}"/>
              </a:ext>
            </a:extLst>
          </p:cNvPr>
          <p:cNvSpPr txBox="1"/>
          <p:nvPr/>
        </p:nvSpPr>
        <p:spPr>
          <a:xfrm>
            <a:off x="9852005" y="2361721"/>
            <a:ext cx="224968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latin typeface="Poppins" pitchFamily="2" charset="77"/>
                <a:cs typeface="Poppins" pitchFamily="2" charset="77"/>
              </a:rPr>
              <a:t>&lt;pre&gt; for formatting</a:t>
            </a:r>
          </a:p>
        </p:txBody>
      </p:sp>
    </p:spTree>
    <p:extLst>
      <p:ext uri="{BB962C8B-B14F-4D97-AF65-F5344CB8AC3E}">
        <p14:creationId xmlns:p14="http://schemas.microsoft.com/office/powerpoint/2010/main" val="335037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414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Layout: CSS Grid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314C7C43-40BD-401A-B637-BFBF574C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97" y="149088"/>
            <a:ext cx="1833805" cy="18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8A4A492C-B314-CFDF-6BB5-E462EBB426EE}"/>
              </a:ext>
            </a:extLst>
          </p:cNvPr>
          <p:cNvSpPr/>
          <p:nvPr/>
        </p:nvSpPr>
        <p:spPr>
          <a:xfrm rot="16200000">
            <a:off x="3089494" y="2117735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3ACE7F6E-2F1A-5BAF-6036-E74748EA85D0}"/>
              </a:ext>
            </a:extLst>
          </p:cNvPr>
          <p:cNvSpPr/>
          <p:nvPr/>
        </p:nvSpPr>
        <p:spPr>
          <a:xfrm rot="16200000">
            <a:off x="9022067" y="2117734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DAAA87-2D7F-2CE3-3211-CF9F12A3244B}"/>
              </a:ext>
            </a:extLst>
          </p:cNvPr>
          <p:cNvSpPr txBox="1"/>
          <p:nvPr/>
        </p:nvSpPr>
        <p:spPr>
          <a:xfrm>
            <a:off x="2040995" y="5276657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CSS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DC6879-5F6E-5DE8-F996-7C08D424C89D}"/>
              </a:ext>
            </a:extLst>
          </p:cNvPr>
          <p:cNvSpPr txBox="1"/>
          <p:nvPr/>
        </p:nvSpPr>
        <p:spPr>
          <a:xfrm>
            <a:off x="6135192" y="5232844"/>
            <a:ext cx="6135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79F4E-49DF-996E-0E1D-B7843A8CC15F}"/>
              </a:ext>
            </a:extLst>
          </p:cNvPr>
          <p:cNvSpPr txBox="1"/>
          <p:nvPr/>
        </p:nvSpPr>
        <p:spPr>
          <a:xfrm>
            <a:off x="525962" y="5607126"/>
            <a:ext cx="113499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All options considered earlier apply</a:t>
            </a:r>
            <a:endParaRPr lang="en-US" sz="1600" dirty="0">
              <a:effectLst/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960A1D-6184-2097-9FD9-8661FE4E2900}"/>
              </a:ext>
            </a:extLst>
          </p:cNvPr>
          <p:cNvSpPr txBox="1"/>
          <p:nvPr/>
        </p:nvSpPr>
        <p:spPr>
          <a:xfrm>
            <a:off x="525961" y="2690619"/>
            <a:ext cx="613551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79C00"/>
                </a:solidFill>
                <a:effectLst/>
                <a:latin typeface="Menlo" panose="020B0609030804020204" pitchFamily="49" charset="0"/>
              </a:rPr>
              <a:t>.container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{ 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display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grid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grid-template-rows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fr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fr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grid-template-columns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fr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fr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fr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30C8BE0-3BCB-9517-4138-A559522D6BE8}"/>
              </a:ext>
            </a:extLst>
          </p:cNvPr>
          <p:cNvSpPr txBox="1">
            <a:spLocks/>
          </p:cNvSpPr>
          <p:nvPr/>
        </p:nvSpPr>
        <p:spPr>
          <a:xfrm>
            <a:off x="838199" y="1396628"/>
            <a:ext cx="10365690" cy="596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Poppins" pitchFamily="2" charset="77"/>
                <a:cs typeface="Poppins" pitchFamily="2" charset="77"/>
              </a:rPr>
              <a:t>grid-template-columns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787EF8-29E0-6655-BE74-4EDB9BE1DD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0106" y="1966146"/>
            <a:ext cx="5185681" cy="27823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61744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414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Layout: CSS Grid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314C7C43-40BD-401A-B637-BFBF574C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97" y="149088"/>
            <a:ext cx="1833805" cy="18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8A4A492C-B314-CFDF-6BB5-E462EBB426EE}"/>
              </a:ext>
            </a:extLst>
          </p:cNvPr>
          <p:cNvSpPr/>
          <p:nvPr/>
        </p:nvSpPr>
        <p:spPr>
          <a:xfrm rot="16200000">
            <a:off x="3089494" y="2117735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3ACE7F6E-2F1A-5BAF-6036-E74748EA85D0}"/>
              </a:ext>
            </a:extLst>
          </p:cNvPr>
          <p:cNvSpPr/>
          <p:nvPr/>
        </p:nvSpPr>
        <p:spPr>
          <a:xfrm rot="16200000">
            <a:off x="9022067" y="2117734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DAAA87-2D7F-2CE3-3211-CF9F12A3244B}"/>
              </a:ext>
            </a:extLst>
          </p:cNvPr>
          <p:cNvSpPr txBox="1"/>
          <p:nvPr/>
        </p:nvSpPr>
        <p:spPr>
          <a:xfrm>
            <a:off x="2040995" y="5276657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CSS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DC6879-5F6E-5DE8-F996-7C08D424C89D}"/>
              </a:ext>
            </a:extLst>
          </p:cNvPr>
          <p:cNvSpPr txBox="1"/>
          <p:nvPr/>
        </p:nvSpPr>
        <p:spPr>
          <a:xfrm>
            <a:off x="6135192" y="5232844"/>
            <a:ext cx="6135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79F4E-49DF-996E-0E1D-B7843A8CC15F}"/>
              </a:ext>
            </a:extLst>
          </p:cNvPr>
          <p:cNvSpPr txBox="1"/>
          <p:nvPr/>
        </p:nvSpPr>
        <p:spPr>
          <a:xfrm>
            <a:off x="525962" y="5607126"/>
            <a:ext cx="113499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There is algo grid-gap-row and grid-gap-column</a:t>
            </a:r>
            <a:endParaRPr lang="en-US" sz="1600" dirty="0">
              <a:effectLst/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960A1D-6184-2097-9FD9-8661FE4E2900}"/>
              </a:ext>
            </a:extLst>
          </p:cNvPr>
          <p:cNvSpPr txBox="1"/>
          <p:nvPr/>
        </p:nvSpPr>
        <p:spPr>
          <a:xfrm>
            <a:off x="525961" y="2690619"/>
            <a:ext cx="613551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79C00"/>
                </a:solidFill>
                <a:effectLst/>
                <a:latin typeface="Menlo" panose="020B0609030804020204" pitchFamily="49" charset="0"/>
              </a:rPr>
              <a:t>.container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{ 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display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grid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grid-template-rows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fr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fr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grid-template-columns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fr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fr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grid-gap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20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30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30C8BE0-3BCB-9517-4138-A559522D6BE8}"/>
              </a:ext>
            </a:extLst>
          </p:cNvPr>
          <p:cNvSpPr txBox="1">
            <a:spLocks/>
          </p:cNvSpPr>
          <p:nvPr/>
        </p:nvSpPr>
        <p:spPr>
          <a:xfrm>
            <a:off x="838199" y="1396628"/>
            <a:ext cx="10365690" cy="596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Poppins" pitchFamily="2" charset="77"/>
                <a:cs typeface="Poppins" pitchFamily="2" charset="77"/>
              </a:rPr>
              <a:t>grid-gap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DA50BC-778C-69C1-535B-01AC225A2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0524" y="1994920"/>
            <a:ext cx="4664209" cy="27270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63176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414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Layout: CSS Grid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314C7C43-40BD-401A-B637-BFBF574C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97" y="149088"/>
            <a:ext cx="1833805" cy="18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8A4A492C-B314-CFDF-6BB5-E462EBB426EE}"/>
              </a:ext>
            </a:extLst>
          </p:cNvPr>
          <p:cNvSpPr/>
          <p:nvPr/>
        </p:nvSpPr>
        <p:spPr>
          <a:xfrm rot="16200000">
            <a:off x="3089494" y="2117735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3ACE7F6E-2F1A-5BAF-6036-E74748EA85D0}"/>
              </a:ext>
            </a:extLst>
          </p:cNvPr>
          <p:cNvSpPr/>
          <p:nvPr/>
        </p:nvSpPr>
        <p:spPr>
          <a:xfrm rot="16200000">
            <a:off x="9022067" y="2117734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DAAA87-2D7F-2CE3-3211-CF9F12A3244B}"/>
              </a:ext>
            </a:extLst>
          </p:cNvPr>
          <p:cNvSpPr txBox="1"/>
          <p:nvPr/>
        </p:nvSpPr>
        <p:spPr>
          <a:xfrm>
            <a:off x="2040995" y="5276657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CSS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DC6879-5F6E-5DE8-F996-7C08D424C89D}"/>
              </a:ext>
            </a:extLst>
          </p:cNvPr>
          <p:cNvSpPr txBox="1"/>
          <p:nvPr/>
        </p:nvSpPr>
        <p:spPr>
          <a:xfrm>
            <a:off x="6135192" y="5232844"/>
            <a:ext cx="6135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79F4E-49DF-996E-0E1D-B7843A8CC15F}"/>
              </a:ext>
            </a:extLst>
          </p:cNvPr>
          <p:cNvSpPr txBox="1"/>
          <p:nvPr/>
        </p:nvSpPr>
        <p:spPr>
          <a:xfrm>
            <a:off x="525962" y="5607126"/>
            <a:ext cx="113499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There is algo grid-gap-row and grid-gap-column</a:t>
            </a:r>
            <a:endParaRPr lang="en-US" sz="1600" dirty="0">
              <a:effectLst/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960A1D-6184-2097-9FD9-8661FE4E2900}"/>
              </a:ext>
            </a:extLst>
          </p:cNvPr>
          <p:cNvSpPr txBox="1"/>
          <p:nvPr/>
        </p:nvSpPr>
        <p:spPr>
          <a:xfrm>
            <a:off x="533731" y="2017315"/>
            <a:ext cx="613551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79C00"/>
                </a:solidFill>
                <a:effectLst/>
                <a:latin typeface="Menlo" panose="020B0609030804020204" pitchFamily="49" charset="0"/>
              </a:rPr>
              <a:t>.container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{ 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display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grid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grid-template-columns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repeat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auto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grid-template-rows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repeat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auto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grid-gap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20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30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}</a:t>
            </a:r>
            <a:b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679C00"/>
                </a:solidFill>
                <a:effectLst/>
                <a:latin typeface="Menlo" panose="020B0609030804020204" pitchFamily="49" charset="0"/>
              </a:rPr>
              <a:t>.c1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grid-column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30C8BE0-3BCB-9517-4138-A559522D6BE8}"/>
              </a:ext>
            </a:extLst>
          </p:cNvPr>
          <p:cNvSpPr txBox="1">
            <a:spLocks/>
          </p:cNvSpPr>
          <p:nvPr/>
        </p:nvSpPr>
        <p:spPr>
          <a:xfrm>
            <a:off x="838199" y="1396628"/>
            <a:ext cx="10365690" cy="596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Poppins" pitchFamily="2" charset="77"/>
                <a:cs typeface="Poppins" pitchFamily="2" charset="77"/>
              </a:rPr>
              <a:t>grid-column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083F92-2F1D-788A-AAC7-5B098B4978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1696" y="1810581"/>
            <a:ext cx="5224185" cy="28681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32917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414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Layout: CSS Grid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314C7C43-40BD-401A-B637-BFBF574C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97" y="149088"/>
            <a:ext cx="1833805" cy="18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8A4A492C-B314-CFDF-6BB5-E462EBB426EE}"/>
              </a:ext>
            </a:extLst>
          </p:cNvPr>
          <p:cNvSpPr/>
          <p:nvPr/>
        </p:nvSpPr>
        <p:spPr>
          <a:xfrm rot="16200000">
            <a:off x="3089494" y="2117735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3ACE7F6E-2F1A-5BAF-6036-E74748EA85D0}"/>
              </a:ext>
            </a:extLst>
          </p:cNvPr>
          <p:cNvSpPr/>
          <p:nvPr/>
        </p:nvSpPr>
        <p:spPr>
          <a:xfrm rot="16200000">
            <a:off x="9022067" y="2117734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DAAA87-2D7F-2CE3-3211-CF9F12A3244B}"/>
              </a:ext>
            </a:extLst>
          </p:cNvPr>
          <p:cNvSpPr txBox="1"/>
          <p:nvPr/>
        </p:nvSpPr>
        <p:spPr>
          <a:xfrm>
            <a:off x="2040995" y="5276657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CSS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DC6879-5F6E-5DE8-F996-7C08D424C89D}"/>
              </a:ext>
            </a:extLst>
          </p:cNvPr>
          <p:cNvSpPr txBox="1"/>
          <p:nvPr/>
        </p:nvSpPr>
        <p:spPr>
          <a:xfrm>
            <a:off x="6135192" y="5232844"/>
            <a:ext cx="6135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Output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960A1D-6184-2097-9FD9-8661FE4E2900}"/>
              </a:ext>
            </a:extLst>
          </p:cNvPr>
          <p:cNvSpPr txBox="1"/>
          <p:nvPr/>
        </p:nvSpPr>
        <p:spPr>
          <a:xfrm>
            <a:off x="533731" y="2017315"/>
            <a:ext cx="613551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79C00"/>
                </a:solidFill>
                <a:effectLst/>
                <a:latin typeface="Menlo" panose="020B0609030804020204" pitchFamily="49" charset="0"/>
              </a:rPr>
              <a:t>.container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{ 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display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grid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grid-template-columns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repeat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auto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grid-template-rows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repeat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auto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grid-gap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20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30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b="0" dirty="0">
                <a:solidFill>
                  <a:srgbClr val="679C00"/>
                </a:solidFill>
                <a:effectLst/>
                <a:latin typeface="Menlo" panose="020B0609030804020204" pitchFamily="49" charset="0"/>
              </a:rPr>
              <a:t>.c2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grid-row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span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30C8BE0-3BCB-9517-4138-A559522D6BE8}"/>
              </a:ext>
            </a:extLst>
          </p:cNvPr>
          <p:cNvSpPr txBox="1">
            <a:spLocks/>
          </p:cNvSpPr>
          <p:nvPr/>
        </p:nvSpPr>
        <p:spPr>
          <a:xfrm>
            <a:off x="838199" y="1396628"/>
            <a:ext cx="10365690" cy="596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Poppins" pitchFamily="2" charset="77"/>
                <a:cs typeface="Poppins" pitchFamily="2" charset="77"/>
              </a:rPr>
              <a:t>span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DA9FCF-6178-C469-9F33-1742B8ACB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493" y="1982892"/>
            <a:ext cx="5479343" cy="25897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2428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414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Recall: CSS Layout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314C7C43-40BD-401A-B637-BFBF574C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97" y="149088"/>
            <a:ext cx="1833805" cy="18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 descr="Create general page structure - Build Your First Web Pages With HTML and  CSS - OpenClassrooms">
            <a:extLst>
              <a:ext uri="{FF2B5EF4-FFF2-40B4-BE49-F238E27FC236}">
                <a16:creationId xmlns:a16="http://schemas.microsoft.com/office/drawing/2014/main" id="{7423EEB8-98B2-E580-8F39-09609E013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006" y="1574655"/>
            <a:ext cx="7029987" cy="490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487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414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Recall: CSS Layout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314C7C43-40BD-401A-B637-BFBF574C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97" y="149088"/>
            <a:ext cx="1833805" cy="18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EAF057-06AD-51F0-7DBE-AC3222F9691B}"/>
              </a:ext>
            </a:extLst>
          </p:cNvPr>
          <p:cNvSpPr txBox="1"/>
          <p:nvPr/>
        </p:nvSpPr>
        <p:spPr>
          <a:xfrm>
            <a:off x="838200" y="2074341"/>
            <a:ext cx="971791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16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div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9259A3"/>
                </a:solidFill>
                <a:effectLst/>
                <a:latin typeface="Menlo" panose="020B0609030804020204" pitchFamily="49" charset="0"/>
              </a:rPr>
              <a:t>class="container" </a:t>
            </a:r>
            <a:r>
              <a:rPr lang="en-US" sz="1600" b="0" dirty="0">
                <a:solidFill>
                  <a:srgbClr val="679C00"/>
                </a:solidFill>
                <a:effectLst/>
                <a:latin typeface="Menlo" panose="020B0609030804020204" pitchFamily="49" charset="0"/>
              </a:rPr>
              <a:t>style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998F2F"/>
                </a:solidFill>
                <a:effectLst/>
                <a:latin typeface="Menlo" panose="020B0609030804020204" pitchFamily="49" charset="0"/>
              </a:rPr>
              <a:t>"border: 1px solid black; padding: 10px;"</a:t>
            </a:r>
            <a:r>
              <a:rPr lang="en-US" sz="1600" b="0" dirty="0">
                <a:solidFill>
                  <a:srgbClr val="F8F8F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 &lt;</a:t>
            </a:r>
            <a:r>
              <a:rPr lang="en-US" sz="16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div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9259A3"/>
                </a:solidFill>
                <a:effectLst/>
                <a:latin typeface="Menlo" panose="020B0609030804020204" pitchFamily="49" charset="0"/>
              </a:rPr>
              <a:t>class="c1" </a:t>
            </a:r>
            <a:r>
              <a:rPr lang="en-US" sz="1600" b="0" dirty="0">
                <a:solidFill>
                  <a:srgbClr val="679C00"/>
                </a:solidFill>
                <a:effectLst/>
                <a:latin typeface="Menlo" panose="020B0609030804020204" pitchFamily="49" charset="0"/>
              </a:rPr>
              <a:t>style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998F2F"/>
                </a:solidFill>
                <a:effectLst/>
                <a:latin typeface="Menlo" panose="020B0609030804020204" pitchFamily="49" charset="0"/>
              </a:rPr>
              <a:t>"background-color:aqua"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&gt;&lt;</a:t>
            </a:r>
            <a:r>
              <a:rPr lang="en-US" sz="16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&gt;CMP&lt;/</a:t>
            </a:r>
            <a:r>
              <a:rPr lang="en-US" sz="16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&gt;&lt;/</a:t>
            </a:r>
            <a:r>
              <a:rPr lang="en-US" sz="16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div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 &lt;</a:t>
            </a:r>
            <a:r>
              <a:rPr lang="en-US" sz="16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div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9259A3"/>
                </a:solidFill>
                <a:effectLst/>
                <a:latin typeface="Menlo" panose="020B0609030804020204" pitchFamily="49" charset="0"/>
              </a:rPr>
              <a:t>class="c2" </a:t>
            </a:r>
            <a:r>
              <a:rPr lang="en-US" sz="1600" b="0" dirty="0">
                <a:solidFill>
                  <a:srgbClr val="679C00"/>
                </a:solidFill>
                <a:effectLst/>
                <a:latin typeface="Menlo" panose="020B0609030804020204" pitchFamily="49" charset="0"/>
              </a:rPr>
              <a:t>style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998F2F"/>
                </a:solidFill>
                <a:effectLst/>
                <a:latin typeface="Menlo" panose="020B0609030804020204" pitchFamily="49" charset="0"/>
              </a:rPr>
              <a:t>"background-color: DeepPink"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&gt;&lt;</a:t>
            </a:r>
            <a:r>
              <a:rPr lang="en-US" sz="16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&gt;IS&lt;/</a:t>
            </a:r>
            <a:r>
              <a:rPr lang="en-US" sz="16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&gt;&lt;/</a:t>
            </a:r>
            <a:r>
              <a:rPr lang="en-US" sz="16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div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600" b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 &lt;</a:t>
            </a:r>
            <a:r>
              <a:rPr lang="en-US" sz="16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div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9259A3"/>
                </a:solidFill>
                <a:effectLst/>
                <a:latin typeface="Menlo" panose="020B0609030804020204" pitchFamily="49" charset="0"/>
              </a:rPr>
              <a:t>class="c3" </a:t>
            </a:r>
            <a:r>
              <a:rPr lang="en-US" sz="1600" b="0" dirty="0">
                <a:solidFill>
                  <a:srgbClr val="679C00"/>
                </a:solidFill>
                <a:effectLst/>
                <a:latin typeface="Menlo" panose="020B0609030804020204" pitchFamily="49" charset="0"/>
              </a:rPr>
              <a:t>style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998F2F"/>
                </a:solidFill>
                <a:effectLst/>
                <a:latin typeface="Menlo" panose="020B0609030804020204" pitchFamily="49" charset="0"/>
              </a:rPr>
              <a:t>"background-color:LightGreen"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&gt;&lt;</a:t>
            </a:r>
            <a:r>
              <a:rPr lang="en-US" sz="16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&gt;GREAT&lt;/</a:t>
            </a:r>
            <a:r>
              <a:rPr lang="en-US" sz="16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&gt;&lt;/</a:t>
            </a:r>
            <a:r>
              <a:rPr lang="en-US" sz="16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div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sz="1600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div</a:t>
            </a:r>
            <a:r>
              <a:rPr lang="en-US" sz="16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endParaRPr lang="en-US" sz="1600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4ABE56-1732-B7E5-9D8F-9F6E2EDCA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4925" y="4124622"/>
            <a:ext cx="7007506" cy="260246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2314DF6-0EE5-8176-A668-BB9FC42A502D}"/>
              </a:ext>
            </a:extLst>
          </p:cNvPr>
          <p:cNvSpPr txBox="1">
            <a:spLocks/>
          </p:cNvSpPr>
          <p:nvPr/>
        </p:nvSpPr>
        <p:spPr>
          <a:xfrm>
            <a:off x="838199" y="1396628"/>
            <a:ext cx="10365690" cy="596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Poppins" pitchFamily="2" charset="77"/>
                <a:cs typeface="Poppins" pitchFamily="2" charset="77"/>
              </a:rPr>
              <a:t>Purpose: Make a layout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7B04037-D879-B54D-3F39-3227FE67D9B0}"/>
              </a:ext>
            </a:extLst>
          </p:cNvPr>
          <p:cNvSpPr txBox="1">
            <a:spLocks/>
          </p:cNvSpPr>
          <p:nvPr/>
        </p:nvSpPr>
        <p:spPr>
          <a:xfrm>
            <a:off x="785833" y="3528077"/>
            <a:ext cx="10365690" cy="596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Poppins" pitchFamily="2" charset="77"/>
                <a:cs typeface="Poppins" pitchFamily="2" charset="77"/>
              </a:rPr>
              <a:t>Given: Blocks with any content</a:t>
            </a:r>
          </a:p>
        </p:txBody>
      </p:sp>
    </p:spTree>
    <p:extLst>
      <p:ext uri="{BB962C8B-B14F-4D97-AF65-F5344CB8AC3E}">
        <p14:creationId xmlns:p14="http://schemas.microsoft.com/office/powerpoint/2010/main" val="2103567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414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Layout: Flex Box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314C7C43-40BD-401A-B637-BFBF574C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97" y="149088"/>
            <a:ext cx="1833805" cy="18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8A4A492C-B314-CFDF-6BB5-E462EBB426EE}"/>
              </a:ext>
            </a:extLst>
          </p:cNvPr>
          <p:cNvSpPr/>
          <p:nvPr/>
        </p:nvSpPr>
        <p:spPr>
          <a:xfrm rot="16200000">
            <a:off x="3089494" y="2117735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3ACE7F6E-2F1A-5BAF-6036-E74748EA85D0}"/>
              </a:ext>
            </a:extLst>
          </p:cNvPr>
          <p:cNvSpPr/>
          <p:nvPr/>
        </p:nvSpPr>
        <p:spPr>
          <a:xfrm rot="16200000">
            <a:off x="9022067" y="2117734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DAAA87-2D7F-2CE3-3211-CF9F12A3244B}"/>
              </a:ext>
            </a:extLst>
          </p:cNvPr>
          <p:cNvSpPr txBox="1"/>
          <p:nvPr/>
        </p:nvSpPr>
        <p:spPr>
          <a:xfrm>
            <a:off x="2040995" y="5276657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CSS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DC6879-5F6E-5DE8-F996-7C08D424C89D}"/>
              </a:ext>
            </a:extLst>
          </p:cNvPr>
          <p:cNvSpPr txBox="1"/>
          <p:nvPr/>
        </p:nvSpPr>
        <p:spPr>
          <a:xfrm>
            <a:off x="6135192" y="5232844"/>
            <a:ext cx="6135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79F4E-49DF-996E-0E1D-B7843A8CC15F}"/>
              </a:ext>
            </a:extLst>
          </p:cNvPr>
          <p:cNvSpPr txBox="1"/>
          <p:nvPr/>
        </p:nvSpPr>
        <p:spPr>
          <a:xfrm>
            <a:off x="525962" y="5607126"/>
            <a:ext cx="113499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Poppins" pitchFamily="2" charset="77"/>
                <a:cs typeface="Poppins" pitchFamily="2" charset="77"/>
              </a:rPr>
              <a:t>By default just stack them horizontally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960A1D-6184-2097-9FD9-8661FE4E2900}"/>
              </a:ext>
            </a:extLst>
          </p:cNvPr>
          <p:cNvSpPr txBox="1"/>
          <p:nvPr/>
        </p:nvSpPr>
        <p:spPr>
          <a:xfrm>
            <a:off x="525962" y="2690619"/>
            <a:ext cx="61355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79C00"/>
                </a:solidFill>
                <a:effectLst/>
                <a:latin typeface="Menlo" panose="020B0609030804020204" pitchFamily="49" charset="0"/>
              </a:rPr>
              <a:t>.container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{ </a:t>
            </a:r>
          </a:p>
          <a:p>
            <a:r>
              <a:rPr lang="en-US" i="1" dirty="0">
                <a:solidFill>
                  <a:srgbClr val="0089B3"/>
                </a:solidFill>
                <a:latin typeface="Menlo" panose="020B0609030804020204" pitchFamily="49" charset="0"/>
              </a:rPr>
              <a:t>  </a:t>
            </a:r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display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flex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63DED3-F2DE-F9FF-54D5-5C1F7282E53E}"/>
              </a:ext>
            </a:extLst>
          </p:cNvPr>
          <p:cNvSpPr txBox="1">
            <a:spLocks/>
          </p:cNvSpPr>
          <p:nvPr/>
        </p:nvSpPr>
        <p:spPr>
          <a:xfrm>
            <a:off x="838199" y="1396628"/>
            <a:ext cx="10365690" cy="596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Poppins" pitchFamily="2" charset="77"/>
                <a:cs typeface="Poppins" pitchFamily="2" charset="77"/>
              </a:rPr>
              <a:t>display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B51EA1-1E9C-9AD6-FCE5-2CA32D4C49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167" y="2210218"/>
            <a:ext cx="5608406" cy="23624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07288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414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Layout: Flex Box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314C7C43-40BD-401A-B637-BFBF574C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97" y="149088"/>
            <a:ext cx="1833805" cy="18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8A4A492C-B314-CFDF-6BB5-E462EBB426EE}"/>
              </a:ext>
            </a:extLst>
          </p:cNvPr>
          <p:cNvSpPr/>
          <p:nvPr/>
        </p:nvSpPr>
        <p:spPr>
          <a:xfrm rot="16200000">
            <a:off x="3089494" y="2117735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3ACE7F6E-2F1A-5BAF-6036-E74748EA85D0}"/>
              </a:ext>
            </a:extLst>
          </p:cNvPr>
          <p:cNvSpPr/>
          <p:nvPr/>
        </p:nvSpPr>
        <p:spPr>
          <a:xfrm rot="16200000">
            <a:off x="9022067" y="2117734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DAAA87-2D7F-2CE3-3211-CF9F12A3244B}"/>
              </a:ext>
            </a:extLst>
          </p:cNvPr>
          <p:cNvSpPr txBox="1"/>
          <p:nvPr/>
        </p:nvSpPr>
        <p:spPr>
          <a:xfrm>
            <a:off x="2040995" y="5276657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CSS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DC6879-5F6E-5DE8-F996-7C08D424C89D}"/>
              </a:ext>
            </a:extLst>
          </p:cNvPr>
          <p:cNvSpPr txBox="1"/>
          <p:nvPr/>
        </p:nvSpPr>
        <p:spPr>
          <a:xfrm>
            <a:off x="6135192" y="5232844"/>
            <a:ext cx="6135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79F4E-49DF-996E-0E1D-B7843A8CC15F}"/>
              </a:ext>
            </a:extLst>
          </p:cNvPr>
          <p:cNvSpPr txBox="1"/>
          <p:nvPr/>
        </p:nvSpPr>
        <p:spPr>
          <a:xfrm>
            <a:off x="525962" y="5607126"/>
            <a:ext cx="113499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Poppins" pitchFamily="2" charset="77"/>
                <a:cs typeface="Poppins" pitchFamily="2" charset="77"/>
              </a:rPr>
              <a:t>Default is row. There is also column-reverse and row-reverse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960A1D-6184-2097-9FD9-8661FE4E2900}"/>
              </a:ext>
            </a:extLst>
          </p:cNvPr>
          <p:cNvSpPr txBox="1"/>
          <p:nvPr/>
        </p:nvSpPr>
        <p:spPr>
          <a:xfrm>
            <a:off x="525962" y="2690619"/>
            <a:ext cx="61355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79C00"/>
                </a:solidFill>
                <a:effectLst/>
                <a:latin typeface="Menlo" panose="020B0609030804020204" pitchFamily="49" charset="0"/>
              </a:rPr>
              <a:t>.container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{ 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display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flex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flex-direction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column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63DED3-F2DE-F9FF-54D5-5C1F7282E53E}"/>
              </a:ext>
            </a:extLst>
          </p:cNvPr>
          <p:cNvSpPr txBox="1">
            <a:spLocks/>
          </p:cNvSpPr>
          <p:nvPr/>
        </p:nvSpPr>
        <p:spPr>
          <a:xfrm>
            <a:off x="838199" y="1396628"/>
            <a:ext cx="10365690" cy="596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Poppins" pitchFamily="2" charset="77"/>
                <a:cs typeface="Poppins" pitchFamily="2" charset="77"/>
              </a:rPr>
              <a:t>flex-direction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FA51F3-3089-C5AC-0DC7-3BCBE763C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0020" y="1931443"/>
            <a:ext cx="5368553" cy="26976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45141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414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Layout: Flex Box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314C7C43-40BD-401A-B637-BFBF574C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97" y="149088"/>
            <a:ext cx="1833805" cy="18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8A4A492C-B314-CFDF-6BB5-E462EBB426EE}"/>
              </a:ext>
            </a:extLst>
          </p:cNvPr>
          <p:cNvSpPr/>
          <p:nvPr/>
        </p:nvSpPr>
        <p:spPr>
          <a:xfrm rot="16200000">
            <a:off x="3089494" y="2117735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3ACE7F6E-2F1A-5BAF-6036-E74748EA85D0}"/>
              </a:ext>
            </a:extLst>
          </p:cNvPr>
          <p:cNvSpPr/>
          <p:nvPr/>
        </p:nvSpPr>
        <p:spPr>
          <a:xfrm rot="16200000">
            <a:off x="9022067" y="2117734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DAAA87-2D7F-2CE3-3211-CF9F12A3244B}"/>
              </a:ext>
            </a:extLst>
          </p:cNvPr>
          <p:cNvSpPr txBox="1"/>
          <p:nvPr/>
        </p:nvSpPr>
        <p:spPr>
          <a:xfrm>
            <a:off x="2040995" y="5276657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CSS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DC6879-5F6E-5DE8-F996-7C08D424C89D}"/>
              </a:ext>
            </a:extLst>
          </p:cNvPr>
          <p:cNvSpPr txBox="1"/>
          <p:nvPr/>
        </p:nvSpPr>
        <p:spPr>
          <a:xfrm>
            <a:off x="6135192" y="5232844"/>
            <a:ext cx="6135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79F4E-49DF-996E-0E1D-B7843A8CC15F}"/>
              </a:ext>
            </a:extLst>
          </p:cNvPr>
          <p:cNvSpPr txBox="1"/>
          <p:nvPr/>
        </p:nvSpPr>
        <p:spPr>
          <a:xfrm>
            <a:off x="525962" y="5607126"/>
            <a:ext cx="113499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Poppins" pitchFamily="2" charset="77"/>
                <a:cs typeface="Poppins" pitchFamily="2" charset="77"/>
              </a:rPr>
              <a:t>There is also center, flex-start (default), space-between, space-around, space-evenly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960A1D-6184-2097-9FD9-8661FE4E2900}"/>
              </a:ext>
            </a:extLst>
          </p:cNvPr>
          <p:cNvSpPr txBox="1"/>
          <p:nvPr/>
        </p:nvSpPr>
        <p:spPr>
          <a:xfrm>
            <a:off x="525962" y="2690619"/>
            <a:ext cx="57127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79C00"/>
                </a:solidFill>
                <a:effectLst/>
                <a:latin typeface="Menlo" panose="020B0609030804020204" pitchFamily="49" charset="0"/>
              </a:rPr>
              <a:t>.container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{ 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display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flex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flex-direction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row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justify-content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flex-end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63DED3-F2DE-F9FF-54D5-5C1F7282E53E}"/>
              </a:ext>
            </a:extLst>
          </p:cNvPr>
          <p:cNvSpPr txBox="1">
            <a:spLocks/>
          </p:cNvSpPr>
          <p:nvPr/>
        </p:nvSpPr>
        <p:spPr>
          <a:xfrm>
            <a:off x="838199" y="1396628"/>
            <a:ext cx="10365690" cy="596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Poppins" pitchFamily="2" charset="77"/>
                <a:cs typeface="Poppins" pitchFamily="2" charset="77"/>
              </a:rPr>
              <a:t>justify-content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82DB6A-010F-04CD-0904-FDA7FDFE1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5141" y="3044766"/>
            <a:ext cx="5419429" cy="15278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5921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414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Layout: Flex Box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314C7C43-40BD-401A-B637-BFBF574C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97" y="149088"/>
            <a:ext cx="1833805" cy="18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8A4A492C-B314-CFDF-6BB5-E462EBB426EE}"/>
              </a:ext>
            </a:extLst>
          </p:cNvPr>
          <p:cNvSpPr/>
          <p:nvPr/>
        </p:nvSpPr>
        <p:spPr>
          <a:xfrm rot="16200000">
            <a:off x="3089494" y="2117735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3ACE7F6E-2F1A-5BAF-6036-E74748EA85D0}"/>
              </a:ext>
            </a:extLst>
          </p:cNvPr>
          <p:cNvSpPr/>
          <p:nvPr/>
        </p:nvSpPr>
        <p:spPr>
          <a:xfrm rot="16200000">
            <a:off x="9022067" y="2117734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DAAA87-2D7F-2CE3-3211-CF9F12A3244B}"/>
              </a:ext>
            </a:extLst>
          </p:cNvPr>
          <p:cNvSpPr txBox="1"/>
          <p:nvPr/>
        </p:nvSpPr>
        <p:spPr>
          <a:xfrm>
            <a:off x="2040995" y="5276657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CSS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DC6879-5F6E-5DE8-F996-7C08D424C89D}"/>
              </a:ext>
            </a:extLst>
          </p:cNvPr>
          <p:cNvSpPr txBox="1"/>
          <p:nvPr/>
        </p:nvSpPr>
        <p:spPr>
          <a:xfrm>
            <a:off x="6135192" y="5232844"/>
            <a:ext cx="6135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79F4E-49DF-996E-0E1D-B7843A8CC15F}"/>
              </a:ext>
            </a:extLst>
          </p:cNvPr>
          <p:cNvSpPr txBox="1"/>
          <p:nvPr/>
        </p:nvSpPr>
        <p:spPr>
          <a:xfrm>
            <a:off x="525962" y="5607126"/>
            <a:ext cx="113499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Poppins" pitchFamily="2" charset="77"/>
                <a:cs typeface="Poppins" pitchFamily="2" charset="77"/>
              </a:rPr>
              <a:t>There is also space-around and space-evenly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960A1D-6184-2097-9FD9-8661FE4E2900}"/>
              </a:ext>
            </a:extLst>
          </p:cNvPr>
          <p:cNvSpPr txBox="1"/>
          <p:nvPr/>
        </p:nvSpPr>
        <p:spPr>
          <a:xfrm>
            <a:off x="525962" y="2690619"/>
            <a:ext cx="57127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79C00"/>
                </a:solidFill>
                <a:effectLst/>
                <a:latin typeface="Menlo" panose="020B0609030804020204" pitchFamily="49" charset="0"/>
              </a:rPr>
              <a:t>.container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{ 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display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flex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flex-direction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row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justify-content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space-between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63DED3-F2DE-F9FF-54D5-5C1F7282E53E}"/>
              </a:ext>
            </a:extLst>
          </p:cNvPr>
          <p:cNvSpPr txBox="1">
            <a:spLocks/>
          </p:cNvSpPr>
          <p:nvPr/>
        </p:nvSpPr>
        <p:spPr>
          <a:xfrm>
            <a:off x="838199" y="1396628"/>
            <a:ext cx="10365690" cy="596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Poppins" pitchFamily="2" charset="77"/>
                <a:cs typeface="Poppins" pitchFamily="2" charset="77"/>
              </a:rPr>
              <a:t>justify-content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2A41F9-C7CA-BD0E-A43C-DC45B52396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4909" y="2826659"/>
            <a:ext cx="5417318" cy="15272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62319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Hello World </a:t>
            </a:r>
            <a:r>
              <a:rPr lang="en" b="1" dirty="0">
                <a:latin typeface="Poppins" pitchFamily="2" charset="77"/>
                <a:cs typeface="Poppins" pitchFamily="2" charset="77"/>
              </a:rPr>
              <a:t>+</a:t>
            </a:r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 DIV &amp; SPAN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805A4C-48D4-9434-E030-920D647B8B5D}"/>
              </a:ext>
            </a:extLst>
          </p:cNvPr>
          <p:cNvSpPr txBox="1"/>
          <p:nvPr/>
        </p:nvSpPr>
        <p:spPr>
          <a:xfrm>
            <a:off x="722490" y="1791589"/>
            <a:ext cx="9646282" cy="4001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&lt;</a:t>
            </a:r>
            <a:r>
              <a:rPr lang="en-US" sz="2000" dirty="0">
                <a:solidFill>
                  <a:srgbClr val="F9005A"/>
                </a:solidFill>
                <a:latin typeface="Menlo" panose="020B0609030804020204" pitchFamily="49" charset="0"/>
              </a:rPr>
              <a:t>body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&lt;</a:t>
            </a:r>
            <a:r>
              <a:rPr lang="en-US" sz="2000" dirty="0">
                <a:solidFill>
                  <a:srgbClr val="F9005A"/>
                </a:solidFill>
                <a:latin typeface="Menlo" panose="020B0609030804020204" pitchFamily="49" charset="0"/>
              </a:rPr>
              <a:t>a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679C00"/>
                </a:solidFill>
                <a:latin typeface="Menlo" panose="020B0609030804020204" pitchFamily="49" charset="0"/>
              </a:rPr>
              <a:t>href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998F2F"/>
                </a:solidFill>
                <a:latin typeface="Menlo" panose="020B0609030804020204" pitchFamily="49" charset="0"/>
              </a:rPr>
              <a:t>"./home.html"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&gt;Home&lt;/</a:t>
            </a:r>
            <a:r>
              <a:rPr lang="en-US" sz="2000" dirty="0">
                <a:solidFill>
                  <a:srgbClr val="F9005A"/>
                </a:solidFill>
                <a:latin typeface="Menlo" panose="020B0609030804020204" pitchFamily="49" charset="0"/>
              </a:rPr>
              <a:t>a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&lt;</a:t>
            </a:r>
            <a:r>
              <a:rPr lang="en-US" sz="2000" dirty="0">
                <a:solidFill>
                  <a:srgbClr val="F9005A"/>
                </a:solidFill>
                <a:latin typeface="Menlo" panose="020B0609030804020204" pitchFamily="49" charset="0"/>
              </a:rPr>
              <a:t>a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679C00"/>
                </a:solidFill>
                <a:latin typeface="Menlo" panose="020B0609030804020204" pitchFamily="49" charset="0"/>
              </a:rPr>
              <a:t>href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998F2F"/>
                </a:solidFill>
                <a:latin typeface="Menlo" panose="020B0609030804020204" pitchFamily="49" charset="0"/>
              </a:rPr>
              <a:t>"./profile.html"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&gt;Profile&lt;/</a:t>
            </a:r>
            <a:r>
              <a:rPr lang="en-US" sz="2000" dirty="0">
                <a:solidFill>
                  <a:srgbClr val="F9005A"/>
                </a:solidFill>
                <a:latin typeface="Menlo" panose="020B0609030804020204" pitchFamily="49" charset="0"/>
              </a:rPr>
              <a:t>a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-US" sz="2000" b="1" dirty="0">
                <a:solidFill>
                  <a:srgbClr val="333333"/>
                </a:solidFill>
                <a:latin typeface="Menlo" panose="020B0609030804020204" pitchFamily="49" charset="0"/>
              </a:rPr>
              <a:t>  &lt;</a:t>
            </a:r>
            <a:r>
              <a:rPr lang="en-US" sz="2000" b="1" dirty="0">
                <a:solidFill>
                  <a:srgbClr val="F9005A"/>
                </a:solidFill>
                <a:latin typeface="Menlo" panose="020B0609030804020204" pitchFamily="49" charset="0"/>
              </a:rPr>
              <a:t>div</a:t>
            </a:r>
            <a:r>
              <a:rPr lang="en-US" sz="2000" b="1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b="1" dirty="0">
                <a:solidFill>
                  <a:srgbClr val="679C00"/>
                </a:solidFill>
                <a:latin typeface="Menlo" panose="020B0609030804020204" pitchFamily="49" charset="0"/>
              </a:rPr>
              <a:t>style</a:t>
            </a:r>
            <a:r>
              <a:rPr lang="en-US" sz="2000" b="1" dirty="0">
                <a:solidFill>
                  <a:srgbClr val="333333"/>
                </a:solidFill>
                <a:latin typeface="Menlo" panose="020B0609030804020204" pitchFamily="49" charset="0"/>
              </a:rPr>
              <a:t>=</a:t>
            </a:r>
            <a:r>
              <a:rPr lang="en-US" sz="2000" b="1" dirty="0">
                <a:solidFill>
                  <a:srgbClr val="998F2F"/>
                </a:solidFill>
                <a:latin typeface="Menlo" panose="020B0609030804020204" pitchFamily="49" charset="0"/>
              </a:rPr>
              <a:t>"background-color:aqua"</a:t>
            </a:r>
            <a:r>
              <a:rPr lang="en-US" sz="2000" b="1" dirty="0">
                <a:solidFill>
                  <a:srgbClr val="333333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  &lt;</a:t>
            </a:r>
            <a:r>
              <a:rPr lang="en-US" sz="2000" dirty="0">
                <a:solidFill>
                  <a:srgbClr val="F9005A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&gt;Hello World&lt;/</a:t>
            </a:r>
            <a:r>
              <a:rPr lang="en-US" sz="2000" dirty="0">
                <a:solidFill>
                  <a:srgbClr val="F9005A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  &lt;</a:t>
            </a:r>
            <a:r>
              <a:rPr lang="en-US" sz="2000" dirty="0">
                <a:solidFill>
                  <a:srgbClr val="F9005A"/>
                </a:solidFill>
                <a:latin typeface="Menlo" panose="020B0609030804020204" pitchFamily="49" charset="0"/>
              </a:rPr>
              <a:t>p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&gt;Hi &lt;</a:t>
            </a:r>
            <a:r>
              <a:rPr lang="en-US" sz="2000" dirty="0">
                <a:solidFill>
                  <a:srgbClr val="F9005A"/>
                </a:solidFill>
                <a:latin typeface="Menlo" panose="020B0609030804020204" pitchFamily="49" charset="0"/>
              </a:rPr>
              <a:t>span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679C00"/>
                </a:solidFill>
                <a:latin typeface="Menlo" panose="020B0609030804020204" pitchFamily="49" charset="0"/>
              </a:rPr>
              <a:t>style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998F2F"/>
                </a:solidFill>
                <a:latin typeface="Menlo" panose="020B0609030804020204" pitchFamily="49" charset="0"/>
              </a:rPr>
              <a:t>"color:red"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&gt;there&lt;/</a:t>
            </a:r>
            <a:r>
              <a:rPr lang="en-US" sz="2000" dirty="0">
                <a:solidFill>
                  <a:srgbClr val="F9005A"/>
                </a:solidFill>
                <a:latin typeface="Menlo" panose="020B0609030804020204" pitchFamily="49" charset="0"/>
              </a:rPr>
              <a:t>span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&gt;&lt;/</a:t>
            </a:r>
            <a:r>
              <a:rPr lang="en-US" sz="2000" dirty="0">
                <a:solidFill>
                  <a:srgbClr val="F9005A"/>
                </a:solidFill>
                <a:latin typeface="Menlo" panose="020B0609030804020204" pitchFamily="49" charset="0"/>
              </a:rPr>
              <a:t>p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-US" sz="2000" b="1" dirty="0">
                <a:solidFill>
                  <a:srgbClr val="333333"/>
                </a:solidFill>
                <a:latin typeface="Menlo" panose="020B0609030804020204" pitchFamily="49" charset="0"/>
              </a:rPr>
              <a:t>  &lt;/</a:t>
            </a:r>
            <a:r>
              <a:rPr lang="en-US" sz="2000" b="1" dirty="0">
                <a:solidFill>
                  <a:srgbClr val="F9005A"/>
                </a:solidFill>
                <a:latin typeface="Menlo" panose="020B0609030804020204" pitchFamily="49" charset="0"/>
              </a:rPr>
              <a:t>div</a:t>
            </a:r>
            <a:r>
              <a:rPr lang="en-US" sz="2000" b="1" dirty="0">
                <a:solidFill>
                  <a:srgbClr val="333333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&lt;</a:t>
            </a:r>
            <a:r>
              <a:rPr lang="en-US" sz="2000" dirty="0">
                <a:solidFill>
                  <a:srgbClr val="F9005A"/>
                </a:solidFill>
                <a:latin typeface="Menlo" panose="020B0609030804020204" pitchFamily="49" charset="0"/>
              </a:rPr>
              <a:t>a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679C00"/>
                </a:solidFill>
                <a:latin typeface="Menlo" panose="020B0609030804020204" pitchFamily="49" charset="0"/>
              </a:rPr>
              <a:t>href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998F2F"/>
                </a:solidFill>
                <a:latin typeface="Menlo" panose="020B0609030804020204" pitchFamily="49" charset="0"/>
              </a:rPr>
              <a:t>"./contact.html"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&gt;Contact us&lt;/</a:t>
            </a:r>
            <a:r>
              <a:rPr lang="en-US" sz="2000" dirty="0">
                <a:solidFill>
                  <a:srgbClr val="F9005A"/>
                </a:solidFill>
                <a:latin typeface="Menlo" panose="020B0609030804020204" pitchFamily="49" charset="0"/>
              </a:rPr>
              <a:t>a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&lt;/</a:t>
            </a:r>
            <a:r>
              <a:rPr lang="en-US" sz="2000" dirty="0">
                <a:solidFill>
                  <a:srgbClr val="F9005A"/>
                </a:solidFill>
                <a:latin typeface="Menlo" panose="020B0609030804020204" pitchFamily="49" charset="0"/>
              </a:rPr>
              <a:t>body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&gt;</a:t>
            </a:r>
          </a:p>
          <a:p>
            <a:b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</a:br>
            <a:endParaRPr lang="en-US" sz="20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>
              <a:lnSpc>
                <a:spcPct val="200000"/>
              </a:lnSpc>
            </a:pPr>
            <a:endParaRPr lang="en-US" sz="2000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3" name="Picture 24" descr="Blue HTML icon (png logo symbol)">
            <a:extLst>
              <a:ext uri="{FF2B5EF4-FFF2-40B4-BE49-F238E27FC236}">
                <a16:creationId xmlns:a16="http://schemas.microsoft.com/office/drawing/2014/main" id="{26ADCDE6-0897-E5E3-80DF-7533105724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34"/>
          <a:stretch/>
        </p:blipFill>
        <p:spPr bwMode="auto">
          <a:xfrm>
            <a:off x="10368771" y="316190"/>
            <a:ext cx="1823229" cy="166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BEBCD3-609F-FEDE-01EF-A0AA483A4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0476" y="3924754"/>
            <a:ext cx="4632218" cy="25681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81527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414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Layout: Flex Box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314C7C43-40BD-401A-B637-BFBF574C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97" y="149088"/>
            <a:ext cx="1833805" cy="18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8A4A492C-B314-CFDF-6BB5-E462EBB426EE}"/>
              </a:ext>
            </a:extLst>
          </p:cNvPr>
          <p:cNvSpPr/>
          <p:nvPr/>
        </p:nvSpPr>
        <p:spPr>
          <a:xfrm rot="16200000">
            <a:off x="3089494" y="2117735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3ACE7F6E-2F1A-5BAF-6036-E74748EA85D0}"/>
              </a:ext>
            </a:extLst>
          </p:cNvPr>
          <p:cNvSpPr/>
          <p:nvPr/>
        </p:nvSpPr>
        <p:spPr>
          <a:xfrm rot="16200000">
            <a:off x="9022067" y="2117734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DAAA87-2D7F-2CE3-3211-CF9F12A3244B}"/>
              </a:ext>
            </a:extLst>
          </p:cNvPr>
          <p:cNvSpPr txBox="1"/>
          <p:nvPr/>
        </p:nvSpPr>
        <p:spPr>
          <a:xfrm>
            <a:off x="2040995" y="5276657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CSS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DC6879-5F6E-5DE8-F996-7C08D424C89D}"/>
              </a:ext>
            </a:extLst>
          </p:cNvPr>
          <p:cNvSpPr txBox="1"/>
          <p:nvPr/>
        </p:nvSpPr>
        <p:spPr>
          <a:xfrm>
            <a:off x="6135192" y="5232844"/>
            <a:ext cx="6135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79F4E-49DF-996E-0E1D-B7843A8CC15F}"/>
              </a:ext>
            </a:extLst>
          </p:cNvPr>
          <p:cNvSpPr txBox="1"/>
          <p:nvPr/>
        </p:nvSpPr>
        <p:spPr>
          <a:xfrm>
            <a:off x="525962" y="5607126"/>
            <a:ext cx="113499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Poppins" pitchFamily="2" charset="77"/>
                <a:cs typeface="Poppins" pitchFamily="2" charset="77"/>
              </a:rPr>
              <a:t>There is </a:t>
            </a:r>
            <a:r>
              <a:rPr lang="en-US" sz="1600" dirty="0">
                <a:latin typeface="Poppins" pitchFamily="2" charset="77"/>
                <a:cs typeface="Poppins" pitchFamily="2" charset="77"/>
              </a:rPr>
              <a:t>also </a:t>
            </a:r>
            <a:r>
              <a:rPr lang="en-US" sz="1600" dirty="0">
                <a:effectLst/>
                <a:latin typeface="Poppins" pitchFamily="2" charset="77"/>
                <a:cs typeface="Poppins" pitchFamily="2" charset="77"/>
              </a:rPr>
              <a:t>space-evenly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960A1D-6184-2097-9FD9-8661FE4E2900}"/>
              </a:ext>
            </a:extLst>
          </p:cNvPr>
          <p:cNvSpPr txBox="1"/>
          <p:nvPr/>
        </p:nvSpPr>
        <p:spPr>
          <a:xfrm>
            <a:off x="525962" y="2690619"/>
            <a:ext cx="57127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79C00"/>
                </a:solidFill>
                <a:effectLst/>
                <a:latin typeface="Menlo" panose="020B0609030804020204" pitchFamily="49" charset="0"/>
              </a:rPr>
              <a:t>.container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{ 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display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flex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flex-direction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row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justify-content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space-around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63DED3-F2DE-F9FF-54D5-5C1F7282E53E}"/>
              </a:ext>
            </a:extLst>
          </p:cNvPr>
          <p:cNvSpPr txBox="1">
            <a:spLocks/>
          </p:cNvSpPr>
          <p:nvPr/>
        </p:nvSpPr>
        <p:spPr>
          <a:xfrm>
            <a:off x="838199" y="1396628"/>
            <a:ext cx="10365690" cy="596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Poppins" pitchFamily="2" charset="77"/>
                <a:cs typeface="Poppins" pitchFamily="2" charset="77"/>
              </a:rPr>
              <a:t>justify-content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40F78-CC2F-C289-E415-3A8804A24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8564" y="2873051"/>
            <a:ext cx="5417318" cy="15272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0039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414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Layout: Flex Box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314C7C43-40BD-401A-B637-BFBF574C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97" y="149088"/>
            <a:ext cx="1833805" cy="18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8A4A492C-B314-CFDF-6BB5-E462EBB426EE}"/>
              </a:ext>
            </a:extLst>
          </p:cNvPr>
          <p:cNvSpPr/>
          <p:nvPr/>
        </p:nvSpPr>
        <p:spPr>
          <a:xfrm rot="16200000">
            <a:off x="3089494" y="2117735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3ACE7F6E-2F1A-5BAF-6036-E74748EA85D0}"/>
              </a:ext>
            </a:extLst>
          </p:cNvPr>
          <p:cNvSpPr/>
          <p:nvPr/>
        </p:nvSpPr>
        <p:spPr>
          <a:xfrm rot="16200000">
            <a:off x="9022067" y="2117734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DAAA87-2D7F-2CE3-3211-CF9F12A3244B}"/>
              </a:ext>
            </a:extLst>
          </p:cNvPr>
          <p:cNvSpPr txBox="1"/>
          <p:nvPr/>
        </p:nvSpPr>
        <p:spPr>
          <a:xfrm>
            <a:off x="2040995" y="5276657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CSS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DC6879-5F6E-5DE8-F996-7C08D424C89D}"/>
              </a:ext>
            </a:extLst>
          </p:cNvPr>
          <p:cNvSpPr txBox="1"/>
          <p:nvPr/>
        </p:nvSpPr>
        <p:spPr>
          <a:xfrm>
            <a:off x="6135192" y="5232844"/>
            <a:ext cx="6135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79F4E-49DF-996E-0E1D-B7843A8CC15F}"/>
              </a:ext>
            </a:extLst>
          </p:cNvPr>
          <p:cNvSpPr txBox="1"/>
          <p:nvPr/>
        </p:nvSpPr>
        <p:spPr>
          <a:xfrm>
            <a:off x="525962" y="5607126"/>
            <a:ext cx="113499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Poppins" pitchFamily="2" charset="77"/>
                <a:cs typeface="Poppins" pitchFamily="2" charset="77"/>
              </a:rPr>
              <a:t>There is also wrap reverse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960A1D-6184-2097-9FD9-8661FE4E2900}"/>
              </a:ext>
            </a:extLst>
          </p:cNvPr>
          <p:cNvSpPr txBox="1"/>
          <p:nvPr/>
        </p:nvSpPr>
        <p:spPr>
          <a:xfrm>
            <a:off x="525962" y="2690619"/>
            <a:ext cx="57127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79C00"/>
                </a:solidFill>
                <a:effectLst/>
                <a:latin typeface="Menlo" panose="020B0609030804020204" pitchFamily="49" charset="0"/>
              </a:rPr>
              <a:t>.container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{ 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display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flex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flex-direction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row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flex-wrap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wrap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63DED3-F2DE-F9FF-54D5-5C1F7282E53E}"/>
              </a:ext>
            </a:extLst>
          </p:cNvPr>
          <p:cNvSpPr txBox="1">
            <a:spLocks/>
          </p:cNvSpPr>
          <p:nvPr/>
        </p:nvSpPr>
        <p:spPr>
          <a:xfrm>
            <a:off x="838199" y="1396628"/>
            <a:ext cx="10365690" cy="596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Poppins" pitchFamily="2" charset="77"/>
                <a:cs typeface="Poppins" pitchFamily="2" charset="77"/>
              </a:rPr>
              <a:t>wrap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6B9C3C-3B09-00E1-DC5B-7C8E77F3E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2294" y="2652633"/>
            <a:ext cx="5243588" cy="18000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59153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414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Layout: Flex Box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314C7C43-40BD-401A-B637-BFBF574C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97" y="149088"/>
            <a:ext cx="1833805" cy="18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8A4A492C-B314-CFDF-6BB5-E462EBB426EE}"/>
              </a:ext>
            </a:extLst>
          </p:cNvPr>
          <p:cNvSpPr/>
          <p:nvPr/>
        </p:nvSpPr>
        <p:spPr>
          <a:xfrm rot="16200000">
            <a:off x="3089494" y="2117735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3ACE7F6E-2F1A-5BAF-6036-E74748EA85D0}"/>
              </a:ext>
            </a:extLst>
          </p:cNvPr>
          <p:cNvSpPr/>
          <p:nvPr/>
        </p:nvSpPr>
        <p:spPr>
          <a:xfrm rot="16200000">
            <a:off x="9022067" y="2117734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DAAA87-2D7F-2CE3-3211-CF9F12A3244B}"/>
              </a:ext>
            </a:extLst>
          </p:cNvPr>
          <p:cNvSpPr txBox="1"/>
          <p:nvPr/>
        </p:nvSpPr>
        <p:spPr>
          <a:xfrm>
            <a:off x="2040995" y="5276657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CSS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DC6879-5F6E-5DE8-F996-7C08D424C89D}"/>
              </a:ext>
            </a:extLst>
          </p:cNvPr>
          <p:cNvSpPr txBox="1"/>
          <p:nvPr/>
        </p:nvSpPr>
        <p:spPr>
          <a:xfrm>
            <a:off x="6135192" y="5232844"/>
            <a:ext cx="6135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79F4E-49DF-996E-0E1D-B7843A8CC15F}"/>
              </a:ext>
            </a:extLst>
          </p:cNvPr>
          <p:cNvSpPr txBox="1"/>
          <p:nvPr/>
        </p:nvSpPr>
        <p:spPr>
          <a:xfrm>
            <a:off x="525962" y="5607126"/>
            <a:ext cx="1134992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Poppins" pitchFamily="2" charset="77"/>
                <a:cs typeface="Poppins" pitchFamily="2" charset="77"/>
              </a:rPr>
              <a:t>Always acts in the orthogonal direction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There is flex-start, flex-end and stretch (default)</a:t>
            </a:r>
            <a:endParaRPr lang="en-US" sz="1600" dirty="0">
              <a:effectLst/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960A1D-6184-2097-9FD9-8661FE4E2900}"/>
              </a:ext>
            </a:extLst>
          </p:cNvPr>
          <p:cNvSpPr txBox="1"/>
          <p:nvPr/>
        </p:nvSpPr>
        <p:spPr>
          <a:xfrm>
            <a:off x="525962" y="2690619"/>
            <a:ext cx="57127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79C00"/>
                </a:solidFill>
                <a:effectLst/>
                <a:latin typeface="Menlo" panose="020B0609030804020204" pitchFamily="49" charset="0"/>
              </a:rPr>
              <a:t>.container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{ 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display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flex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flex-direction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row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height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align-items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center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justify-content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center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63DED3-F2DE-F9FF-54D5-5C1F7282E53E}"/>
              </a:ext>
            </a:extLst>
          </p:cNvPr>
          <p:cNvSpPr txBox="1">
            <a:spLocks/>
          </p:cNvSpPr>
          <p:nvPr/>
        </p:nvSpPr>
        <p:spPr>
          <a:xfrm>
            <a:off x="838199" y="1396628"/>
            <a:ext cx="10365690" cy="596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Poppins" pitchFamily="2" charset="77"/>
                <a:cs typeface="Poppins" pitchFamily="2" charset="77"/>
              </a:rPr>
              <a:t>align-items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C49EDE-5F39-8023-C2A9-68F41677E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5442" y="2763846"/>
            <a:ext cx="5220439" cy="17920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65961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414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Layout: Flex Box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314C7C43-40BD-401A-B637-BFBF574C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97" y="149088"/>
            <a:ext cx="1833805" cy="18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8A4A492C-B314-CFDF-6BB5-E462EBB426EE}"/>
              </a:ext>
            </a:extLst>
          </p:cNvPr>
          <p:cNvSpPr/>
          <p:nvPr/>
        </p:nvSpPr>
        <p:spPr>
          <a:xfrm rot="16200000">
            <a:off x="3089494" y="2117735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3ACE7F6E-2F1A-5BAF-6036-E74748EA85D0}"/>
              </a:ext>
            </a:extLst>
          </p:cNvPr>
          <p:cNvSpPr/>
          <p:nvPr/>
        </p:nvSpPr>
        <p:spPr>
          <a:xfrm rot="16200000">
            <a:off x="9022067" y="2117734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DAAA87-2D7F-2CE3-3211-CF9F12A3244B}"/>
              </a:ext>
            </a:extLst>
          </p:cNvPr>
          <p:cNvSpPr txBox="1"/>
          <p:nvPr/>
        </p:nvSpPr>
        <p:spPr>
          <a:xfrm>
            <a:off x="2040995" y="5276657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CSS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DC6879-5F6E-5DE8-F996-7C08D424C89D}"/>
              </a:ext>
            </a:extLst>
          </p:cNvPr>
          <p:cNvSpPr txBox="1"/>
          <p:nvPr/>
        </p:nvSpPr>
        <p:spPr>
          <a:xfrm>
            <a:off x="6135192" y="5232844"/>
            <a:ext cx="6135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79F4E-49DF-996E-0E1D-B7843A8CC15F}"/>
              </a:ext>
            </a:extLst>
          </p:cNvPr>
          <p:cNvSpPr txBox="1"/>
          <p:nvPr/>
        </p:nvSpPr>
        <p:spPr>
          <a:xfrm>
            <a:off x="525962" y="5607126"/>
            <a:ext cx="1134992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Poppins" pitchFamily="2" charset="77"/>
                <a:cs typeface="Poppins" pitchFamily="2" charset="77"/>
              </a:rPr>
              <a:t>Like justify-content but always acts in the orthogonal direction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Align-items acts “per direction”</a:t>
            </a:r>
            <a:endParaRPr lang="en-US" sz="1600" dirty="0">
              <a:effectLst/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960A1D-6184-2097-9FD9-8661FE4E2900}"/>
              </a:ext>
            </a:extLst>
          </p:cNvPr>
          <p:cNvSpPr txBox="1"/>
          <p:nvPr/>
        </p:nvSpPr>
        <p:spPr>
          <a:xfrm>
            <a:off x="525962" y="2145589"/>
            <a:ext cx="571279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79C00"/>
                </a:solidFill>
                <a:effectLst/>
                <a:latin typeface="Menlo" panose="020B0609030804020204" pitchFamily="49" charset="0"/>
              </a:rPr>
              <a:t>.container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{ 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display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flex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flex-direction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row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height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flex-wrap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wrap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justify-content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center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align-items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center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align-content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justify-between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63DED3-F2DE-F9FF-54D5-5C1F7282E53E}"/>
              </a:ext>
            </a:extLst>
          </p:cNvPr>
          <p:cNvSpPr txBox="1">
            <a:spLocks/>
          </p:cNvSpPr>
          <p:nvPr/>
        </p:nvSpPr>
        <p:spPr>
          <a:xfrm>
            <a:off x="838199" y="1396628"/>
            <a:ext cx="10365690" cy="596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Poppins" pitchFamily="2" charset="77"/>
                <a:cs typeface="Poppins" pitchFamily="2" charset="77"/>
              </a:rPr>
              <a:t>align-content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7D404-2ADF-0208-68FC-F0B9F1FC1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0719" y="1810581"/>
            <a:ext cx="5407854" cy="27801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16533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414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Layout: Flex Box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314C7C43-40BD-401A-B637-BFBF574C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97" y="149088"/>
            <a:ext cx="1833805" cy="18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8A4A492C-B314-CFDF-6BB5-E462EBB426EE}"/>
              </a:ext>
            </a:extLst>
          </p:cNvPr>
          <p:cNvSpPr/>
          <p:nvPr/>
        </p:nvSpPr>
        <p:spPr>
          <a:xfrm rot="16200000">
            <a:off x="3089494" y="2117735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3ACE7F6E-2F1A-5BAF-6036-E74748EA85D0}"/>
              </a:ext>
            </a:extLst>
          </p:cNvPr>
          <p:cNvSpPr/>
          <p:nvPr/>
        </p:nvSpPr>
        <p:spPr>
          <a:xfrm rot="16200000">
            <a:off x="9022067" y="2117734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DAAA87-2D7F-2CE3-3211-CF9F12A3244B}"/>
              </a:ext>
            </a:extLst>
          </p:cNvPr>
          <p:cNvSpPr txBox="1"/>
          <p:nvPr/>
        </p:nvSpPr>
        <p:spPr>
          <a:xfrm>
            <a:off x="2040995" y="5276657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CSS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DC6879-5F6E-5DE8-F996-7C08D424C89D}"/>
              </a:ext>
            </a:extLst>
          </p:cNvPr>
          <p:cNvSpPr txBox="1"/>
          <p:nvPr/>
        </p:nvSpPr>
        <p:spPr>
          <a:xfrm>
            <a:off x="6135192" y="5232844"/>
            <a:ext cx="6135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79F4E-49DF-996E-0E1D-B7843A8CC15F}"/>
              </a:ext>
            </a:extLst>
          </p:cNvPr>
          <p:cNvSpPr txBox="1"/>
          <p:nvPr/>
        </p:nvSpPr>
        <p:spPr>
          <a:xfrm>
            <a:off x="525962" y="5607126"/>
            <a:ext cx="113499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Let some elements violate the item alignment (start, flex-end, stretch,..)</a:t>
            </a:r>
            <a:endParaRPr lang="en-US" sz="1600" dirty="0">
              <a:effectLst/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960A1D-6184-2097-9FD9-8661FE4E2900}"/>
              </a:ext>
            </a:extLst>
          </p:cNvPr>
          <p:cNvSpPr txBox="1"/>
          <p:nvPr/>
        </p:nvSpPr>
        <p:spPr>
          <a:xfrm>
            <a:off x="525962" y="1972101"/>
            <a:ext cx="571279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79C00"/>
                </a:solidFill>
                <a:effectLst/>
                <a:latin typeface="Menlo" panose="020B0609030804020204" pitchFamily="49" charset="0"/>
              </a:rPr>
              <a:t>.container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{ 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display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flex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flex-direction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row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height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justify-content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space-around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align-items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center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b="0" dirty="0">
                <a:solidFill>
                  <a:srgbClr val="679C00"/>
                </a:solidFill>
                <a:effectLst/>
                <a:latin typeface="Menlo" panose="020B0609030804020204" pitchFamily="49" charset="0"/>
              </a:rPr>
              <a:t>.c2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align-self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flex-start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63DED3-F2DE-F9FF-54D5-5C1F7282E53E}"/>
              </a:ext>
            </a:extLst>
          </p:cNvPr>
          <p:cNvSpPr txBox="1">
            <a:spLocks/>
          </p:cNvSpPr>
          <p:nvPr/>
        </p:nvSpPr>
        <p:spPr>
          <a:xfrm>
            <a:off x="838199" y="1396628"/>
            <a:ext cx="10365690" cy="596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Poppins" pitchFamily="2" charset="77"/>
                <a:cs typeface="Poppins" pitchFamily="2" charset="77"/>
              </a:rPr>
              <a:t>align-self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DCEBE3-0A68-0D4A-75C3-1FE8C4162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9208" y="1810581"/>
            <a:ext cx="5435650" cy="2794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67689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414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Layout: Flex Box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314C7C43-40BD-401A-B637-BFBF574C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97" y="149088"/>
            <a:ext cx="1833805" cy="18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8A4A492C-B314-CFDF-6BB5-E462EBB426EE}"/>
              </a:ext>
            </a:extLst>
          </p:cNvPr>
          <p:cNvSpPr/>
          <p:nvPr/>
        </p:nvSpPr>
        <p:spPr>
          <a:xfrm rot="16200000">
            <a:off x="3089494" y="2117735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3ACE7F6E-2F1A-5BAF-6036-E74748EA85D0}"/>
              </a:ext>
            </a:extLst>
          </p:cNvPr>
          <p:cNvSpPr/>
          <p:nvPr/>
        </p:nvSpPr>
        <p:spPr>
          <a:xfrm rot="16200000">
            <a:off x="9022067" y="2117734"/>
            <a:ext cx="443003" cy="55700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DAAA87-2D7F-2CE3-3211-CF9F12A3244B}"/>
              </a:ext>
            </a:extLst>
          </p:cNvPr>
          <p:cNvSpPr txBox="1"/>
          <p:nvPr/>
        </p:nvSpPr>
        <p:spPr>
          <a:xfrm>
            <a:off x="2040995" y="5276657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CSS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DC6879-5F6E-5DE8-F996-7C08D424C89D}"/>
              </a:ext>
            </a:extLst>
          </p:cNvPr>
          <p:cNvSpPr txBox="1"/>
          <p:nvPr/>
        </p:nvSpPr>
        <p:spPr>
          <a:xfrm>
            <a:off x="6135192" y="5232844"/>
            <a:ext cx="6135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79F4E-49DF-996E-0E1D-B7843A8CC15F}"/>
              </a:ext>
            </a:extLst>
          </p:cNvPr>
          <p:cNvSpPr txBox="1"/>
          <p:nvPr/>
        </p:nvSpPr>
        <p:spPr>
          <a:xfrm>
            <a:off x="525962" y="5607126"/>
            <a:ext cx="1134992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Like width or height but is along the direction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Poppins" pitchFamily="2" charset="77"/>
                <a:cs typeface="Poppins" pitchFamily="2" charset="77"/>
              </a:rPr>
              <a:t>Can be exceeded with flex-grow (or decreased with flex-shrink)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960A1D-6184-2097-9FD9-8661FE4E2900}"/>
              </a:ext>
            </a:extLst>
          </p:cNvPr>
          <p:cNvSpPr txBox="1"/>
          <p:nvPr/>
        </p:nvSpPr>
        <p:spPr>
          <a:xfrm>
            <a:off x="525962" y="1972101"/>
            <a:ext cx="571279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79C00"/>
                </a:solidFill>
                <a:effectLst/>
                <a:latin typeface="Menlo" panose="020B0609030804020204" pitchFamily="49" charset="0"/>
              </a:rPr>
              <a:t>.container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{ 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display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flex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flex-direction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row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height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justify-content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space-around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align-items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center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b="0" dirty="0">
                <a:solidFill>
                  <a:srgbClr val="679C00"/>
                </a:solidFill>
                <a:effectLst/>
                <a:latin typeface="Menlo" panose="020B0609030804020204" pitchFamily="49" charset="0"/>
              </a:rPr>
              <a:t>.c2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align-self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flex-start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flex-basis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30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rem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;}</a:t>
            </a:r>
          </a:p>
          <a:p>
            <a:endParaRPr lang="en-US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63DED3-F2DE-F9FF-54D5-5C1F7282E53E}"/>
              </a:ext>
            </a:extLst>
          </p:cNvPr>
          <p:cNvSpPr txBox="1">
            <a:spLocks/>
          </p:cNvSpPr>
          <p:nvPr/>
        </p:nvSpPr>
        <p:spPr>
          <a:xfrm>
            <a:off x="838199" y="1396628"/>
            <a:ext cx="10365690" cy="596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Poppins" pitchFamily="2" charset="77"/>
                <a:cs typeface="Poppins" pitchFamily="2" charset="77"/>
              </a:rPr>
              <a:t>flex-basis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DCEBE3-0A68-0D4A-75C3-1FE8C4162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9208" y="1810581"/>
            <a:ext cx="5435650" cy="2794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03578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414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Layout: Flex Box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314C7C43-40BD-401A-B637-BFBF574C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97" y="149088"/>
            <a:ext cx="1833805" cy="18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9263DED3-F2DE-F9FF-54D5-5C1F7282E53E}"/>
              </a:ext>
            </a:extLst>
          </p:cNvPr>
          <p:cNvSpPr txBox="1">
            <a:spLocks/>
          </p:cNvSpPr>
          <p:nvPr/>
        </p:nvSpPr>
        <p:spPr>
          <a:xfrm>
            <a:off x="838199" y="1396628"/>
            <a:ext cx="10365690" cy="596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Poppins" pitchFamily="2" charset="77"/>
                <a:cs typeface="Poppins" pitchFamily="2" charset="77"/>
              </a:rPr>
              <a:t>flex-grow, flex-shrink</a:t>
            </a:r>
          </a:p>
        </p:txBody>
      </p:sp>
      <p:pic>
        <p:nvPicPr>
          <p:cNvPr id="25602" name="Picture 2" descr="duNzzISFc-oJJ4pFXr9OvCNwF46JawATpzrx">
            <a:extLst>
              <a:ext uri="{FF2B5EF4-FFF2-40B4-BE49-F238E27FC236}">
                <a16:creationId xmlns:a16="http://schemas.microsoft.com/office/drawing/2014/main" id="{E61BEB98-5C8D-B2F8-BC3E-4E6A27626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850" y="2049513"/>
            <a:ext cx="7563412" cy="175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RITwrqDlcobhm-nFslcJ4ItB3yXdJbXNcAjy">
            <a:extLst>
              <a:ext uri="{FF2B5EF4-FFF2-40B4-BE49-F238E27FC236}">
                <a16:creationId xmlns:a16="http://schemas.microsoft.com/office/drawing/2014/main" id="{E043BE02-BAF0-AFCA-B245-9B07905F6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850" y="3920341"/>
            <a:ext cx="7563412" cy="169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EB0575-44D3-A8E5-CD21-86F9F60F2166}"/>
              </a:ext>
            </a:extLst>
          </p:cNvPr>
          <p:cNvSpPr txBox="1"/>
          <p:nvPr/>
        </p:nvSpPr>
        <p:spPr>
          <a:xfrm>
            <a:off x="838199" y="5724989"/>
            <a:ext cx="924335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84BEF"/>
                </a:solidFill>
                <a:effectLst/>
                <a:latin typeface="Poppins" pitchFamily="2" charset="77"/>
                <a:cs typeface="Poppins" pitchFamily="2" charset="77"/>
              </a:rPr>
              <a:t>flex: 0 1 auto; </a:t>
            </a:r>
            <a:r>
              <a:rPr lang="en-US" sz="1800" dirty="0">
                <a:effectLst/>
                <a:latin typeface="Poppins" pitchFamily="2" charset="77"/>
                <a:cs typeface="Poppins" pitchFamily="2" charset="77"/>
              </a:rPr>
              <a:t>is the default (shorthand for grow, shrink and auto)</a:t>
            </a:r>
          </a:p>
        </p:txBody>
      </p:sp>
    </p:spTree>
    <p:extLst>
      <p:ext uri="{BB962C8B-B14F-4D97-AF65-F5344CB8AC3E}">
        <p14:creationId xmlns:p14="http://schemas.microsoft.com/office/powerpoint/2010/main" val="2114988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414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So Far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314C7C43-40BD-401A-B637-BFBF574C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97" y="149088"/>
            <a:ext cx="1833805" cy="18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FE4EB2-8587-D9F1-8A66-E5F2A8484168}"/>
              </a:ext>
            </a:extLst>
          </p:cNvPr>
          <p:cNvSpPr txBox="1"/>
          <p:nvPr/>
        </p:nvSpPr>
        <p:spPr>
          <a:xfrm>
            <a:off x="838200" y="1581449"/>
            <a:ext cx="9092610" cy="2358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Recapped on HTML (basics, grouping, forms, semantics)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Considered CSS (text styles, box styles and layout styles)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There are also rarely element-specific styles (e.g., list-style-type)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Let’s consider animations</a:t>
            </a:r>
          </a:p>
        </p:txBody>
      </p:sp>
    </p:spTree>
    <p:extLst>
      <p:ext uri="{BB962C8B-B14F-4D97-AF65-F5344CB8AC3E}">
        <p14:creationId xmlns:p14="http://schemas.microsoft.com/office/powerpoint/2010/main" val="2805635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414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Animations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314C7C43-40BD-401A-B637-BFBF574C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97" y="149088"/>
            <a:ext cx="1833805" cy="18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3ACBA6-0825-38C0-058E-A09023ED0D85}"/>
              </a:ext>
            </a:extLst>
          </p:cNvPr>
          <p:cNvSpPr txBox="1"/>
          <p:nvPr/>
        </p:nvSpPr>
        <p:spPr>
          <a:xfrm>
            <a:off x="937550" y="1443841"/>
            <a:ext cx="613458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@keyframes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CF7000"/>
                </a:solidFill>
                <a:effectLst/>
                <a:latin typeface="Menlo" panose="020B0609030804020204" pitchFamily="49" charset="0"/>
              </a:rPr>
              <a:t>example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 0% {</a:t>
            </a:r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background-color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red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;}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 25% {</a:t>
            </a:r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background-color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yellow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;}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 50% {</a:t>
            </a:r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background-color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blue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;}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 100% {</a:t>
            </a:r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background-color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green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;}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div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width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height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background-color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red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animation-name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example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animation-duration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D072F2-15E7-AB41-5BB9-B26C11C633EC}"/>
              </a:ext>
            </a:extLst>
          </p:cNvPr>
          <p:cNvSpPr txBox="1"/>
          <p:nvPr/>
        </p:nvSpPr>
        <p:spPr>
          <a:xfrm>
            <a:off x="7072132" y="1530403"/>
            <a:ext cx="3692324" cy="37971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0" i="0" dirty="0">
                <a:ln>
                  <a:solidFill>
                    <a:srgbClr val="384BEF"/>
                  </a:solidFill>
                </a:ln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@keyframes</a:t>
            </a:r>
          </a:p>
          <a:p>
            <a:pPr algn="l">
              <a:lnSpc>
                <a:spcPct val="150000"/>
              </a:lnSpc>
            </a:pPr>
            <a:r>
              <a:rPr lang="en-US" b="0" i="0" dirty="0">
                <a:ln>
                  <a:solidFill>
                    <a:srgbClr val="384BEF"/>
                  </a:solidFill>
                </a:ln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animation-name</a:t>
            </a:r>
          </a:p>
          <a:p>
            <a:pPr algn="l">
              <a:lnSpc>
                <a:spcPct val="150000"/>
              </a:lnSpc>
            </a:pPr>
            <a:r>
              <a:rPr lang="en-US" b="0" i="0" dirty="0">
                <a:ln>
                  <a:solidFill>
                    <a:srgbClr val="384BEF"/>
                  </a:solidFill>
                </a:ln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animation-duration</a:t>
            </a:r>
          </a:p>
          <a:p>
            <a:pPr algn="l">
              <a:lnSpc>
                <a:spcPct val="150000"/>
              </a:lnSpc>
            </a:pPr>
            <a:r>
              <a:rPr lang="en-US" b="0" i="0" dirty="0">
                <a:ln>
                  <a:solidFill>
                    <a:srgbClr val="384BEF"/>
                  </a:solidFill>
                </a:ln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animation-delay</a:t>
            </a:r>
          </a:p>
          <a:p>
            <a:pPr algn="l">
              <a:lnSpc>
                <a:spcPct val="150000"/>
              </a:lnSpc>
            </a:pPr>
            <a:r>
              <a:rPr lang="en-US" b="0" i="0" dirty="0">
                <a:ln>
                  <a:solidFill>
                    <a:srgbClr val="384BEF"/>
                  </a:solidFill>
                </a:ln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animation-iteration-count</a:t>
            </a:r>
          </a:p>
          <a:p>
            <a:pPr algn="l">
              <a:lnSpc>
                <a:spcPct val="150000"/>
              </a:lnSpc>
            </a:pPr>
            <a:r>
              <a:rPr lang="en-US" b="0" i="0" dirty="0">
                <a:ln>
                  <a:solidFill>
                    <a:srgbClr val="384BEF"/>
                  </a:solidFill>
                </a:ln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animation-direction</a:t>
            </a:r>
          </a:p>
          <a:p>
            <a:pPr algn="l">
              <a:lnSpc>
                <a:spcPct val="150000"/>
              </a:lnSpc>
            </a:pPr>
            <a:r>
              <a:rPr lang="en-US" b="0" i="0" dirty="0">
                <a:ln>
                  <a:solidFill>
                    <a:srgbClr val="384BEF"/>
                  </a:solidFill>
                </a:ln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animation-timing-function</a:t>
            </a:r>
          </a:p>
          <a:p>
            <a:pPr algn="l">
              <a:lnSpc>
                <a:spcPct val="150000"/>
              </a:lnSpc>
            </a:pPr>
            <a:r>
              <a:rPr lang="en-US" b="0" i="0" dirty="0">
                <a:ln>
                  <a:solidFill>
                    <a:srgbClr val="384BEF"/>
                  </a:solidFill>
                </a:ln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animation-fill-mode</a:t>
            </a:r>
          </a:p>
          <a:p>
            <a:pPr algn="l">
              <a:lnSpc>
                <a:spcPct val="150000"/>
              </a:lnSpc>
            </a:pPr>
            <a:r>
              <a:rPr lang="en-US" b="0" i="0" dirty="0">
                <a:ln>
                  <a:solidFill>
                    <a:srgbClr val="384BEF"/>
                  </a:solidFill>
                </a:ln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animation</a:t>
            </a:r>
          </a:p>
        </p:txBody>
      </p:sp>
      <p:pic>
        <p:nvPicPr>
          <p:cNvPr id="26626" name="Picture 2" descr="The Ultimate Guide to Animations in CSS">
            <a:extLst>
              <a:ext uri="{FF2B5EF4-FFF2-40B4-BE49-F238E27FC236}">
                <a16:creationId xmlns:a16="http://schemas.microsoft.com/office/drawing/2014/main" id="{30EF684E-EB09-15A4-A2B6-AAFD87CD1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526" y="3653447"/>
            <a:ext cx="1679805" cy="167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450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414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Media Query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314C7C43-40BD-401A-B637-BFBF574C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97" y="149088"/>
            <a:ext cx="1833805" cy="18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3ACBA6-0825-38C0-058E-A09023ED0D85}"/>
              </a:ext>
            </a:extLst>
          </p:cNvPr>
          <p:cNvSpPr txBox="1"/>
          <p:nvPr/>
        </p:nvSpPr>
        <p:spPr>
          <a:xfrm>
            <a:off x="925286" y="1982893"/>
            <a:ext cx="61345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@media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only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screen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max-width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600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body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background-color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lightblue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;}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026" name="Picture 2" descr="meme - Developing responsive websites is very important. 😂 - devRant">
            <a:extLst>
              <a:ext uri="{FF2B5EF4-FFF2-40B4-BE49-F238E27FC236}">
                <a16:creationId xmlns:a16="http://schemas.microsoft.com/office/drawing/2014/main" id="{B05E08AA-9DE6-8CAD-5F38-21FA6F59F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052" y="2451377"/>
            <a:ext cx="5569662" cy="41823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503766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latin typeface="Poppins" pitchFamily="2" charset="77"/>
                <a:cs typeface="Poppins" pitchFamily="2" charset="77"/>
              </a:rPr>
              <a:t>HTML Recap: </a:t>
            </a:r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Lists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805A4C-48D4-9434-E030-920D647B8B5D}"/>
              </a:ext>
            </a:extLst>
          </p:cNvPr>
          <p:cNvSpPr txBox="1"/>
          <p:nvPr/>
        </p:nvSpPr>
        <p:spPr>
          <a:xfrm>
            <a:off x="722489" y="1791589"/>
            <a:ext cx="10631311" cy="4001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&lt;</a:t>
            </a:r>
            <a:r>
              <a:rPr lang="en-US" sz="2000" dirty="0">
                <a:solidFill>
                  <a:srgbClr val="F9005A"/>
                </a:solidFill>
                <a:latin typeface="Menlo" panose="020B0609030804020204" pitchFamily="49" charset="0"/>
              </a:rPr>
              <a:t>body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&lt;</a:t>
            </a:r>
            <a:r>
              <a:rPr lang="en-US" sz="2000" dirty="0">
                <a:solidFill>
                  <a:srgbClr val="F9005A"/>
                </a:solidFill>
                <a:latin typeface="Menlo" panose="020B0609030804020204" pitchFamily="49" charset="0"/>
              </a:rPr>
              <a:t>ul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679C00"/>
                </a:solidFill>
                <a:latin typeface="Menlo" panose="020B0609030804020204" pitchFamily="49" charset="0"/>
              </a:rPr>
              <a:t>type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998F2F"/>
                </a:solidFill>
                <a:latin typeface="Menlo" panose="020B0609030804020204" pitchFamily="49" charset="0"/>
              </a:rPr>
              <a:t>"circle"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&lt;</a:t>
            </a:r>
            <a:r>
              <a:rPr lang="en-US" sz="2000" dirty="0">
                <a:solidFill>
                  <a:srgbClr val="F9005A"/>
                </a:solidFill>
                <a:latin typeface="Menlo" panose="020B0609030804020204" pitchFamily="49" charset="0"/>
              </a:rPr>
              <a:t>li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&gt;Coffee&lt;/</a:t>
            </a:r>
            <a:r>
              <a:rPr lang="en-US" sz="2000" dirty="0">
                <a:solidFill>
                  <a:srgbClr val="F9005A"/>
                </a:solidFill>
                <a:latin typeface="Menlo" panose="020B0609030804020204" pitchFamily="49" charset="0"/>
              </a:rPr>
              <a:t>li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&lt;</a:t>
            </a:r>
            <a:r>
              <a:rPr lang="en-US" sz="2000" dirty="0">
                <a:solidFill>
                  <a:srgbClr val="F9005A"/>
                </a:solidFill>
                <a:latin typeface="Menlo" panose="020B0609030804020204" pitchFamily="49" charset="0"/>
              </a:rPr>
              <a:t>li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&gt;Tea&lt;/</a:t>
            </a:r>
            <a:r>
              <a:rPr lang="en-US" sz="2000" dirty="0">
                <a:solidFill>
                  <a:srgbClr val="F9005A"/>
                </a:solidFill>
                <a:latin typeface="Menlo" panose="020B0609030804020204" pitchFamily="49" charset="0"/>
              </a:rPr>
              <a:t>li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&lt;</a:t>
            </a:r>
            <a:r>
              <a:rPr lang="en-US" sz="2000" dirty="0">
                <a:solidFill>
                  <a:srgbClr val="F9005A"/>
                </a:solidFill>
                <a:latin typeface="Menlo" panose="020B0609030804020204" pitchFamily="49" charset="0"/>
              </a:rPr>
              <a:t>li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&gt;Milk&lt;/</a:t>
            </a:r>
            <a:r>
              <a:rPr lang="en-US" sz="2000" dirty="0">
                <a:solidFill>
                  <a:srgbClr val="F9005A"/>
                </a:solidFill>
                <a:latin typeface="Menlo" panose="020B0609030804020204" pitchFamily="49" charset="0"/>
              </a:rPr>
              <a:t>li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&lt;/</a:t>
            </a:r>
            <a:r>
              <a:rPr lang="en-US" sz="2000" dirty="0">
                <a:solidFill>
                  <a:srgbClr val="F9005A"/>
                </a:solidFill>
                <a:latin typeface="Menlo" panose="020B0609030804020204" pitchFamily="49" charset="0"/>
              </a:rPr>
              <a:t>ul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&gt;</a:t>
            </a:r>
          </a:p>
          <a:p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&lt;/</a:t>
            </a:r>
            <a:r>
              <a:rPr lang="en-US" sz="2000" dirty="0">
                <a:solidFill>
                  <a:srgbClr val="F9005A"/>
                </a:solidFill>
                <a:latin typeface="Menlo" panose="020B0609030804020204" pitchFamily="49" charset="0"/>
              </a:rPr>
              <a:t>body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&gt;</a:t>
            </a:r>
          </a:p>
          <a:p>
            <a:endParaRPr lang="en-US" sz="20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How do we achieve?</a:t>
            </a:r>
            <a:br>
              <a:rPr lang="en-US" sz="200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</a:br>
            <a:br>
              <a:rPr lang="en-US" sz="200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</a:br>
            <a:endParaRPr lang="en-US" sz="2000" dirty="0">
              <a:solidFill>
                <a:srgbClr val="333333"/>
              </a:solidFill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200000"/>
              </a:lnSpc>
            </a:pPr>
            <a:endParaRPr lang="en-US" sz="2000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3" name="Picture 24" descr="Blue HTML icon (png logo symbol)">
            <a:extLst>
              <a:ext uri="{FF2B5EF4-FFF2-40B4-BE49-F238E27FC236}">
                <a16:creationId xmlns:a16="http://schemas.microsoft.com/office/drawing/2014/main" id="{26ADCDE6-0897-E5E3-80DF-7533105724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34"/>
          <a:stretch/>
        </p:blipFill>
        <p:spPr bwMode="auto">
          <a:xfrm>
            <a:off x="10368771" y="316190"/>
            <a:ext cx="1823229" cy="166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1C4DCF-915B-D316-1F56-E78E61FFB2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022" y="2123683"/>
            <a:ext cx="2006600" cy="14564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D8622B-8EA1-BA82-69BB-F16A510C75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8025" y="4420879"/>
            <a:ext cx="2006597" cy="14564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9377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414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Alternatives to CSS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314C7C43-40BD-401A-B637-BFBF574C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97" y="149088"/>
            <a:ext cx="1833805" cy="18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027EBC-C4E0-ACB8-0D89-D836343FCF4B}"/>
              </a:ext>
            </a:extLst>
          </p:cNvPr>
          <p:cNvSpPr txBox="1"/>
          <p:nvPr/>
        </p:nvSpPr>
        <p:spPr>
          <a:xfrm>
            <a:off x="636608" y="1859339"/>
            <a:ext cx="613458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79C00"/>
                </a:solidFill>
                <a:effectLst/>
                <a:latin typeface="Menlo" panose="020B0609030804020204" pitchFamily="49" charset="0"/>
              </a:rPr>
              <a:t>.button 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background-color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49483E"/>
                </a:solidFill>
                <a:effectLst/>
                <a:latin typeface="Menlo" panose="020B0609030804020204" pitchFamily="49" charset="0"/>
              </a:rPr>
              <a:t>$primary-color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color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white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border-radius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49483E"/>
                </a:solidFill>
                <a:effectLst/>
                <a:latin typeface="Menlo" panose="020B0609030804020204" pitchFamily="49" charset="0"/>
              </a:rPr>
              <a:t>$border-radius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padding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684D99"/>
                </a:solidFill>
                <a:effectLst/>
                <a:latin typeface="Menlo" panose="020B0609030804020204" pitchFamily="49" charset="0"/>
              </a:rPr>
              <a:t>20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border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none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i="1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  cursor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89B3"/>
                </a:solidFill>
                <a:effectLst/>
                <a:latin typeface="Menlo" panose="020B0609030804020204" pitchFamily="49" charset="0"/>
              </a:rPr>
              <a:t>pointer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b="0" dirty="0">
                <a:solidFill>
                  <a:srgbClr val="679C00"/>
                </a:solidFill>
                <a:effectLst/>
                <a:latin typeface="Menlo" panose="020B0609030804020204" pitchFamily="49" charset="0"/>
              </a:rPr>
              <a:t>.button 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{...}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}</a:t>
            </a:r>
            <a:endParaRPr lang="en-US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endParaRPr lang="en-US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0AF6F5-C8F8-3A7C-A0EC-E1BB10DE68C2}"/>
              </a:ext>
            </a:extLst>
          </p:cNvPr>
          <p:cNvSpPr txBox="1"/>
          <p:nvPr/>
        </p:nvSpPr>
        <p:spPr>
          <a:xfrm>
            <a:off x="636608" y="5835255"/>
            <a:ext cx="7708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button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class="</a:t>
            </a:r>
            <a:r>
              <a:rPr lang="en-US" b="0" dirty="0" err="1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btn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btn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-primary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&gt;Click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Me&lt;/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button&gt;</a:t>
            </a:r>
            <a:b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</a:br>
            <a:endParaRPr lang="en-US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017388-F768-0215-BF2F-EDC74CAF76B5}"/>
              </a:ext>
            </a:extLst>
          </p:cNvPr>
          <p:cNvSpPr txBox="1"/>
          <p:nvPr/>
        </p:nvSpPr>
        <p:spPr>
          <a:xfrm>
            <a:off x="636608" y="4895596"/>
            <a:ext cx="111001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button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class="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bg-blue-500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text-white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rounded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px-4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py-2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&gt;Click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Me&lt;/</a:t>
            </a:r>
            <a:r>
              <a:rPr lang="en-US" b="0" dirty="0">
                <a:solidFill>
                  <a:srgbClr val="F9005A"/>
                </a:solidFill>
                <a:effectLst/>
                <a:latin typeface="Menlo" panose="020B0609030804020204" pitchFamily="49" charset="0"/>
              </a:rPr>
              <a:t>button&gt;</a:t>
            </a:r>
            <a:endParaRPr lang="en-US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endParaRPr lang="en-US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0221B8-BA88-E8F2-99FF-7E8FAD164690}"/>
              </a:ext>
            </a:extLst>
          </p:cNvPr>
          <p:cNvSpPr txBox="1"/>
          <p:nvPr/>
        </p:nvSpPr>
        <p:spPr>
          <a:xfrm>
            <a:off x="722454" y="1501922"/>
            <a:ext cx="170823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oppins" pitchFamily="2" charset="77"/>
                <a:cs typeface="Poppins" pitchFamily="2" charset="77"/>
              </a:rPr>
              <a:t>SCSS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EB8A7B-481E-BCE1-17A1-98EC1411F403}"/>
              </a:ext>
            </a:extLst>
          </p:cNvPr>
          <p:cNvSpPr txBox="1"/>
          <p:nvPr/>
        </p:nvSpPr>
        <p:spPr>
          <a:xfrm>
            <a:off x="722454" y="4468215"/>
            <a:ext cx="170823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oppins" pitchFamily="2" charset="77"/>
                <a:cs typeface="Poppins" pitchFamily="2" charset="77"/>
              </a:rPr>
              <a:t>Tailwind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DE7032-7518-F6A2-36A7-4FEEC980B4F3}"/>
              </a:ext>
            </a:extLst>
          </p:cNvPr>
          <p:cNvSpPr txBox="1"/>
          <p:nvPr/>
        </p:nvSpPr>
        <p:spPr>
          <a:xfrm>
            <a:off x="722454" y="5369143"/>
            <a:ext cx="170823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oppins" pitchFamily="2" charset="77"/>
                <a:cs typeface="Poppins" pitchFamily="2" charset="77"/>
              </a:rPr>
              <a:t>Bootstrap</a:t>
            </a:r>
          </a:p>
        </p:txBody>
      </p:sp>
    </p:spTree>
    <p:extLst>
      <p:ext uri="{BB962C8B-B14F-4D97-AF65-F5344CB8AC3E}">
        <p14:creationId xmlns:p14="http://schemas.microsoft.com/office/powerpoint/2010/main" val="3142379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3" grpId="0" animBg="1"/>
      <p:bldP spid="14" grpId="0" animBg="1"/>
      <p:bldP spid="1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414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Searching</a:t>
            </a:r>
            <a:r>
              <a:rPr lang="en" b="1" dirty="0">
                <a:latin typeface="Poppins" pitchFamily="2" charset="77"/>
                <a:cs typeface="Poppins" pitchFamily="2" charset="77"/>
              </a:rPr>
              <a:t> is </a:t>
            </a:r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Important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314C7C43-40BD-401A-B637-BFBF574C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97" y="149088"/>
            <a:ext cx="1833805" cy="18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6C580A-9F6D-0668-55B4-949B75DE90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765" r="22767"/>
          <a:stretch/>
        </p:blipFill>
        <p:spPr>
          <a:xfrm>
            <a:off x="987547" y="1847570"/>
            <a:ext cx="5823857" cy="27953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50" name="Picture 2" descr="What's with all these memes making fun of HTML? : r/AskComputerScience">
            <a:extLst>
              <a:ext uri="{FF2B5EF4-FFF2-40B4-BE49-F238E27FC236}">
                <a16:creationId xmlns:a16="http://schemas.microsoft.com/office/drawing/2014/main" id="{53F17AE6-D464-7EAF-3AE2-E3EA3659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078" y="1408737"/>
            <a:ext cx="3104819" cy="52088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59DB0F-DCE7-D96C-1D26-BEA2C741666C}"/>
              </a:ext>
            </a:extLst>
          </p:cNvPr>
          <p:cNvSpPr txBox="1"/>
          <p:nvPr/>
        </p:nvSpPr>
        <p:spPr>
          <a:xfrm>
            <a:off x="2039119" y="5480587"/>
            <a:ext cx="345915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oppins" pitchFamily="2" charset="77"/>
                <a:cs typeface="Poppins" pitchFamily="2" charset="77"/>
              </a:rPr>
              <a:t>JavaScript is Next!</a:t>
            </a:r>
          </a:p>
        </p:txBody>
      </p:sp>
    </p:spTree>
    <p:extLst>
      <p:ext uri="{BB962C8B-B14F-4D97-AF65-F5344CB8AC3E}">
        <p14:creationId xmlns:p14="http://schemas.microsoft.com/office/powerpoint/2010/main" val="3516024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15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" sz="6000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Thank You</a:t>
            </a:r>
            <a:endParaRPr lang="en-US" sz="6000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3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DE802FDB-2ED9-5514-70C7-72D22FC87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5" y="2306021"/>
            <a:ext cx="2639992" cy="263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3CA730F3-42C3-CE25-B6B7-EE01E096E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6848" y="2306020"/>
            <a:ext cx="2442975" cy="24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987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latin typeface="Poppins" pitchFamily="2" charset="77"/>
                <a:cs typeface="Poppins" pitchFamily="2" charset="77"/>
              </a:rPr>
              <a:t>HTML </a:t>
            </a:r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Errors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3" name="Picture 24" descr="Blue HTML icon (png logo symbol)">
            <a:extLst>
              <a:ext uri="{FF2B5EF4-FFF2-40B4-BE49-F238E27FC236}">
                <a16:creationId xmlns:a16="http://schemas.microsoft.com/office/drawing/2014/main" id="{26ADCDE6-0897-E5E3-80DF-7533105724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34"/>
          <a:stretch/>
        </p:blipFill>
        <p:spPr bwMode="auto">
          <a:xfrm>
            <a:off x="10983817" y="183989"/>
            <a:ext cx="1131065" cy="1033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Code Memes on Twitter: &quot;When you say #html is a #programminglanguage...!  #programmingmemes #programming #programmer #programmerhumor  #programmermemessage #developers #coding #code #codememes #codingmemes  #codingfacts #memes #memesdaily ...">
            <a:extLst>
              <a:ext uri="{FF2B5EF4-FFF2-40B4-BE49-F238E27FC236}">
                <a16:creationId xmlns:a16="http://schemas.microsoft.com/office/drawing/2014/main" id="{A302124C-AD49-877C-E3BA-CDD4439C2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3" t="3235" r="8414" b="15823"/>
          <a:stretch/>
        </p:blipFill>
        <p:spPr bwMode="auto">
          <a:xfrm>
            <a:off x="956904" y="1456397"/>
            <a:ext cx="5017910" cy="5036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31DCFF55-B409-89BB-D6BC-5AF122D6E908}"/>
                  </a:ext>
                </a:extLst>
              </p:cNvPr>
              <p:cNvSpPr/>
              <p:nvPr/>
            </p:nvSpPr>
            <p:spPr>
              <a:xfrm>
                <a:off x="6217187" y="1456397"/>
                <a:ext cx="5255317" cy="5085413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  <a:latin typeface="Poppins" pitchFamily="2" charset="77"/>
                    <a:cs typeface="Poppins" pitchFamily="2" charset="77"/>
                  </a:rPr>
                  <a:t>Browsers in general try their best to parse HTML.</a:t>
                </a:r>
              </a:p>
              <a:p>
                <a:pPr algn="just"/>
                <a:endParaRPr lang="en-US" sz="1600" dirty="0">
                  <a:solidFill>
                    <a:schemeClr val="tx1"/>
                  </a:solidFill>
                  <a:latin typeface="Poppins" pitchFamily="2" charset="77"/>
                  <a:cs typeface="Poppins" pitchFamily="2" charset="77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  <a:latin typeface="Poppins" pitchFamily="2" charset="77"/>
                    <a:cs typeface="Poppins" pitchFamily="2" charset="77"/>
                  </a:rPr>
                  <a:t>In the process, may ignore elements with errors.</a:t>
                </a:r>
              </a:p>
              <a:p>
                <a:pPr algn="just"/>
                <a:endParaRPr lang="en-US" sz="1600" dirty="0">
                  <a:solidFill>
                    <a:schemeClr val="tx1"/>
                  </a:solidFill>
                  <a:latin typeface="Poppins" pitchFamily="2" charset="77"/>
                  <a:cs typeface="Poppins" pitchFamily="2" charset="77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  <a:latin typeface="Poppins" pitchFamily="2" charset="77"/>
                    <a:cs typeface="Poppins" pitchFamily="2" charset="77"/>
                  </a:rPr>
                  <a:t>The world wide web consortium (W3C) was found by Tim Berners-Lee sets standards for HTML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→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Poppins" pitchFamily="2" charset="77"/>
                    <a:cs typeface="Poppins" pitchFamily="2" charset="77"/>
                  </a:rPr>
                  <a:t> Has an online HTML validator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tx1"/>
                  </a:solidFill>
                  <a:latin typeface="Poppins" pitchFamily="2" charset="77"/>
                  <a:cs typeface="Poppins" pitchFamily="2" charset="77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  <a:latin typeface="Poppins" pitchFamily="2" charset="77"/>
                    <a:cs typeface="Poppins" pitchFamily="2" charset="77"/>
                  </a:rPr>
                  <a:t>Browser extensions also help</a:t>
                </a: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31DCFF55-B409-89BB-D6BC-5AF122D6E9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187" y="1456397"/>
                <a:ext cx="5255317" cy="508541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383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3963</TotalTime>
  <Words>3971</Words>
  <Application>Microsoft Macintosh PowerPoint</Application>
  <PresentationFormat>Widescreen</PresentationFormat>
  <Paragraphs>887</Paragraphs>
  <Slides>82</Slides>
  <Notes>81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2" baseType="lpstr">
      <vt:lpstr>Arial</vt:lpstr>
      <vt:lpstr>Calibri</vt:lpstr>
      <vt:lpstr>Calibri Light</vt:lpstr>
      <vt:lpstr>Cambria Math</vt:lpstr>
      <vt:lpstr>LetterGothicStd</vt:lpstr>
      <vt:lpstr>Menlo</vt:lpstr>
      <vt:lpstr>Montserrat</vt:lpstr>
      <vt:lpstr>Poppins</vt:lpstr>
      <vt:lpstr>Poppins SemiBold</vt:lpstr>
      <vt:lpstr>Office Theme</vt:lpstr>
      <vt:lpstr>Web Development Session 3</vt:lpstr>
      <vt:lpstr>Up for Today</vt:lpstr>
      <vt:lpstr>HTML Recap:  Hello World</vt:lpstr>
      <vt:lpstr>HTML Recap:  Hello World</vt:lpstr>
      <vt:lpstr>HTML Recap:  Head Tag</vt:lpstr>
      <vt:lpstr>HTML Recap:  Basic Tags</vt:lpstr>
      <vt:lpstr>Hello World + DIV &amp; SPAN</vt:lpstr>
      <vt:lpstr>HTML Recap: Lists</vt:lpstr>
      <vt:lpstr>HTML Errors</vt:lpstr>
      <vt:lpstr>HTML Recap: Forms</vt:lpstr>
      <vt:lpstr>Forms (Radio Button)</vt:lpstr>
      <vt:lpstr>Forms (Dropdown)</vt:lpstr>
      <vt:lpstr>Forms (Text Area &amp; Submit)</vt:lpstr>
      <vt:lpstr>Iframes</vt:lpstr>
      <vt:lpstr>Text Formatting</vt:lpstr>
      <vt:lpstr>Division Semantic Alternatives</vt:lpstr>
      <vt:lpstr>HTML References</vt:lpstr>
      <vt:lpstr>HTML Alternatives</vt:lpstr>
      <vt:lpstr>So Far</vt:lpstr>
      <vt:lpstr>CSS Introduction</vt:lpstr>
      <vt:lpstr>CSS Recap: Syntax</vt:lpstr>
      <vt:lpstr>CSS Recap: Selectors</vt:lpstr>
      <vt:lpstr>CSS Recap: Cascading</vt:lpstr>
      <vt:lpstr>CSS Recap: Colors</vt:lpstr>
      <vt:lpstr>CSS Recap: Units</vt:lpstr>
      <vt:lpstr>CSS Recap: Units</vt:lpstr>
      <vt:lpstr>Brain Teaser</vt:lpstr>
      <vt:lpstr>Text Styles</vt:lpstr>
      <vt:lpstr>Text Styles</vt:lpstr>
      <vt:lpstr>Text Styles</vt:lpstr>
      <vt:lpstr>Text Styles</vt:lpstr>
      <vt:lpstr>Text Styles</vt:lpstr>
      <vt:lpstr>Text Styles</vt:lpstr>
      <vt:lpstr>So Far</vt:lpstr>
      <vt:lpstr>Box Styles</vt:lpstr>
      <vt:lpstr>Box Styles</vt:lpstr>
      <vt:lpstr>Box Styles</vt:lpstr>
      <vt:lpstr>Box Styles</vt:lpstr>
      <vt:lpstr>Box Styles</vt:lpstr>
      <vt:lpstr>Box Styles</vt:lpstr>
      <vt:lpstr>Box Styles</vt:lpstr>
      <vt:lpstr>Box Styles</vt:lpstr>
      <vt:lpstr>Box Styles</vt:lpstr>
      <vt:lpstr>Box Styles</vt:lpstr>
      <vt:lpstr>Box Styles</vt:lpstr>
      <vt:lpstr>Box Styles</vt:lpstr>
      <vt:lpstr>Box Styles</vt:lpstr>
      <vt:lpstr>Box Styles</vt:lpstr>
      <vt:lpstr>Box Styles</vt:lpstr>
      <vt:lpstr>Brain Teaser</vt:lpstr>
      <vt:lpstr>Layout Styles</vt:lpstr>
      <vt:lpstr>CSS Layout</vt:lpstr>
      <vt:lpstr>Layout: CSS Grid</vt:lpstr>
      <vt:lpstr>Layout: CSS Grid</vt:lpstr>
      <vt:lpstr>Layout: CSS Grid</vt:lpstr>
      <vt:lpstr>Layout: CSS Grid</vt:lpstr>
      <vt:lpstr>Layout: CSS Grid</vt:lpstr>
      <vt:lpstr>Layout: CSS Grid</vt:lpstr>
      <vt:lpstr>Layout: CSS Grid</vt:lpstr>
      <vt:lpstr>Layout: CSS Grid</vt:lpstr>
      <vt:lpstr>Layout: CSS Grid</vt:lpstr>
      <vt:lpstr>Layout: CSS Grid</vt:lpstr>
      <vt:lpstr>Layout: CSS Grid</vt:lpstr>
      <vt:lpstr>Recall: CSS Layout</vt:lpstr>
      <vt:lpstr>Recall: CSS Layout</vt:lpstr>
      <vt:lpstr>Layout: Flex Box</vt:lpstr>
      <vt:lpstr>Layout: Flex Box</vt:lpstr>
      <vt:lpstr>Layout: Flex Box</vt:lpstr>
      <vt:lpstr>Layout: Flex Box</vt:lpstr>
      <vt:lpstr>Layout: Flex Box</vt:lpstr>
      <vt:lpstr>Layout: Flex Box</vt:lpstr>
      <vt:lpstr>Layout: Flex Box</vt:lpstr>
      <vt:lpstr>Layout: Flex Box</vt:lpstr>
      <vt:lpstr>Layout: Flex Box</vt:lpstr>
      <vt:lpstr>Layout: Flex Box</vt:lpstr>
      <vt:lpstr>Layout: Flex Box</vt:lpstr>
      <vt:lpstr>So Far</vt:lpstr>
      <vt:lpstr>Animations</vt:lpstr>
      <vt:lpstr>Media Query</vt:lpstr>
      <vt:lpstr>Alternatives to CSS</vt:lpstr>
      <vt:lpstr>Searching is Important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Cellular Basics &amp; Evolution</dc:title>
  <dc:creator>Essam Abdelghany</dc:creator>
  <cp:lastModifiedBy>Essam Abdelghany</cp:lastModifiedBy>
  <cp:revision>131</cp:revision>
  <dcterms:created xsi:type="dcterms:W3CDTF">2023-04-27T21:19:03Z</dcterms:created>
  <dcterms:modified xsi:type="dcterms:W3CDTF">2023-10-20T03:31:08Z</dcterms:modified>
</cp:coreProperties>
</file>